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9"/>
  </p:notesMasterIdLst>
  <p:handoutMasterIdLst>
    <p:handoutMasterId r:id="rId70"/>
  </p:handoutMasterIdLst>
  <p:sldIdLst>
    <p:sldId id="256" r:id="rId2"/>
    <p:sldId id="353" r:id="rId3"/>
    <p:sldId id="406" r:id="rId4"/>
    <p:sldId id="407" r:id="rId5"/>
    <p:sldId id="434" r:id="rId6"/>
    <p:sldId id="376" r:id="rId7"/>
    <p:sldId id="408" r:id="rId8"/>
    <p:sldId id="379" r:id="rId9"/>
    <p:sldId id="466" r:id="rId10"/>
    <p:sldId id="378" r:id="rId11"/>
    <p:sldId id="386" r:id="rId12"/>
    <p:sldId id="380" r:id="rId13"/>
    <p:sldId id="385" r:id="rId14"/>
    <p:sldId id="433" r:id="rId15"/>
    <p:sldId id="412" r:id="rId16"/>
    <p:sldId id="411" r:id="rId17"/>
    <p:sldId id="416" r:id="rId18"/>
    <p:sldId id="413" r:id="rId19"/>
    <p:sldId id="259" r:id="rId20"/>
    <p:sldId id="356" r:id="rId21"/>
    <p:sldId id="357" r:id="rId22"/>
    <p:sldId id="388" r:id="rId23"/>
    <p:sldId id="415" r:id="rId24"/>
    <p:sldId id="358" r:id="rId25"/>
    <p:sldId id="359" r:id="rId26"/>
    <p:sldId id="360" r:id="rId27"/>
    <p:sldId id="362" r:id="rId28"/>
    <p:sldId id="314" r:id="rId29"/>
    <p:sldId id="365" r:id="rId30"/>
    <p:sldId id="366" r:id="rId31"/>
    <p:sldId id="392" r:id="rId32"/>
    <p:sldId id="393" r:id="rId33"/>
    <p:sldId id="394" r:id="rId34"/>
    <p:sldId id="391" r:id="rId35"/>
    <p:sldId id="283" r:id="rId36"/>
    <p:sldId id="367" r:id="rId37"/>
    <p:sldId id="368" r:id="rId38"/>
    <p:sldId id="319" r:id="rId39"/>
    <p:sldId id="435" r:id="rId40"/>
    <p:sldId id="282" r:id="rId41"/>
    <p:sldId id="420" r:id="rId42"/>
    <p:sldId id="425" r:id="rId43"/>
    <p:sldId id="424" r:id="rId44"/>
    <p:sldId id="421" r:id="rId45"/>
    <p:sldId id="418" r:id="rId46"/>
    <p:sldId id="419" r:id="rId47"/>
    <p:sldId id="417" r:id="rId48"/>
    <p:sldId id="396" r:id="rId49"/>
    <p:sldId id="423" r:id="rId50"/>
    <p:sldId id="397" r:id="rId51"/>
    <p:sldId id="465" r:id="rId52"/>
    <p:sldId id="369" r:id="rId53"/>
    <p:sldId id="401" r:id="rId54"/>
    <p:sldId id="436" r:id="rId55"/>
    <p:sldId id="370" r:id="rId56"/>
    <p:sldId id="429" r:id="rId57"/>
    <p:sldId id="445" r:id="rId58"/>
    <p:sldId id="427" r:id="rId59"/>
    <p:sldId id="372" r:id="rId60"/>
    <p:sldId id="428" r:id="rId61"/>
    <p:sldId id="403" r:id="rId62"/>
    <p:sldId id="464" r:id="rId63"/>
    <p:sldId id="325" r:id="rId64"/>
    <p:sldId id="373" r:id="rId65"/>
    <p:sldId id="432" r:id="rId66"/>
    <p:sldId id="430" r:id="rId67"/>
    <p:sldId id="350" r:id="rId68"/>
  </p:sldIdLst>
  <p:sldSz cx="9144000" cy="6858000" type="screen4x3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1" autoAdjust="0"/>
    <p:restoredTop sz="91964" autoAdjust="0"/>
  </p:normalViewPr>
  <p:slideViewPr>
    <p:cSldViewPr>
      <p:cViewPr varScale="1">
        <p:scale>
          <a:sx n="93" d="100"/>
          <a:sy n="93" d="100"/>
        </p:scale>
        <p:origin x="103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4530A-AFC0-4365-8785-698131EA6812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E541E-E89E-4360-A80F-B84A5B5978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1555891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791B4-0C03-44F4-A8CC-5985F24DA530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677E5-A9B9-418B-BC19-92398E18E7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208673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normally</a:t>
            </a:r>
            <a:r>
              <a:rPr lang="en-US" baseline="0" dirty="0" smtClean="0"/>
              <a:t> talk a break?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1494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64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9928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65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58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66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5384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17</a:t>
            </a:fld>
            <a:endParaRPr lang="en-I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985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27</a:t>
            </a:fld>
            <a:endParaRPr lang="en-I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2787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5230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4317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37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085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55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5091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59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243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60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376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FC0FC85-5477-4C27-B3CB-F880073C8F8D}" type="datetimeFigureOut">
              <a:rPr lang="en-IE" smtClean="0"/>
              <a:t>26/11/2019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lervigen.com/spurious-correlation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7" Type="http://schemas.openxmlformats.org/officeDocument/2006/relationships/image" Target="../media/image6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ebp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ebp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692696"/>
            <a:ext cx="7848600" cy="1567185"/>
          </a:xfrm>
        </p:spPr>
        <p:txBody>
          <a:bodyPr/>
          <a:lstStyle/>
          <a:p>
            <a:r>
              <a:rPr lang="en-IE" sz="4000" dirty="0" smtClean="0"/>
              <a:t>Case studies in networks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68" y="2564904"/>
            <a:ext cx="5805840" cy="216024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How information spreads through networks</a:t>
            </a:r>
          </a:p>
          <a:p>
            <a:r>
              <a:rPr lang="en-IE" dirty="0" smtClean="0"/>
              <a:t> </a:t>
            </a:r>
          </a:p>
          <a:p>
            <a:r>
              <a:rPr lang="en-IE" dirty="0" smtClean="0"/>
              <a:t> </a:t>
            </a:r>
            <a:endParaRPr lang="en-IE" dirty="0"/>
          </a:p>
          <a:p>
            <a:r>
              <a:rPr lang="en-IE" dirty="0"/>
              <a:t>David J.P. </a:t>
            </a:r>
            <a:r>
              <a:rPr lang="en-IE" dirty="0" smtClean="0"/>
              <a:t>O’Sullivan</a:t>
            </a:r>
            <a:endParaRPr lang="en-IE" dirty="0"/>
          </a:p>
          <a:p>
            <a:r>
              <a:rPr lang="en-IE" dirty="0"/>
              <a:t> osullivan@maths.ox.ac.uk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112620"/>
            <a:ext cx="1930574" cy="92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80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98976" cy="4876800"/>
          </a:xfrm>
        </p:spPr>
        <p:txBody>
          <a:bodyPr>
            <a:normAutofit/>
          </a:bodyPr>
          <a:lstStyle/>
          <a:p>
            <a:r>
              <a:rPr lang="en-IE" dirty="0" smtClean="0">
                <a:latin typeface="Cambria Math" panose="02040503050406030204" pitchFamily="18" charset="0"/>
              </a:rPr>
              <a:t>Connectedness</a:t>
            </a:r>
          </a:p>
          <a:p>
            <a:pPr lvl="1"/>
            <a:r>
              <a:rPr lang="en-IE" dirty="0" smtClean="0">
                <a:latin typeface="Cambria Math" panose="02040503050406030204" pitchFamily="18" charset="0"/>
              </a:rPr>
              <a:t>Is the graph fractured into smaller parts?</a:t>
            </a:r>
          </a:p>
          <a:p>
            <a:pPr lvl="1"/>
            <a:r>
              <a:rPr lang="en-IE" dirty="0" smtClean="0">
                <a:latin typeface="Cambria Math" panose="02040503050406030204" pitchFamily="18" charset="0"/>
              </a:rPr>
              <a:t>One big group?</a:t>
            </a:r>
          </a:p>
          <a:p>
            <a:pPr lvl="1"/>
            <a:r>
              <a:rPr lang="en-IE" dirty="0" smtClean="0">
                <a:latin typeface="Cambria Math" panose="02040503050406030204" pitchFamily="18" charset="0"/>
              </a:rPr>
              <a:t>Fully connected</a:t>
            </a:r>
            <a:endParaRPr lang="en-IE" dirty="0">
              <a:latin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677" t="9206" r="7872" b="13459"/>
          <a:stretch/>
        </p:blipFill>
        <p:spPr>
          <a:xfrm>
            <a:off x="1691680" y="3101691"/>
            <a:ext cx="5832648" cy="37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6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28516" y="1628800"/>
                <a:ext cx="4863563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E" dirty="0" smtClean="0">
                    <a:latin typeface="Cambria Math" panose="02040503050406030204" pitchFamily="18" charset="0"/>
                  </a:rPr>
                  <a:t>Degree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E" dirty="0" smtClean="0">
                  <a:latin typeface="Cambria Math" panose="02040503050406030204" pitchFamily="18" charset="0"/>
                </a:endParaRPr>
              </a:p>
              <a:p>
                <a:r>
                  <a:rPr lang="en-IE" dirty="0" smtClean="0">
                    <a:latin typeface="Cambria Math" panose="02040503050406030204" pitchFamily="18" charset="0"/>
                  </a:rPr>
                  <a:t>Regular graph?</a:t>
                </a:r>
              </a:p>
              <a:p>
                <a:r>
                  <a:rPr lang="en-IE" dirty="0" smtClean="0">
                    <a:latin typeface="Cambria Math" panose="02040503050406030204" pitchFamily="18" charset="0"/>
                  </a:rPr>
                  <a:t>Presentations of hubs?</a:t>
                </a:r>
              </a:p>
              <a:p>
                <a:pPr lvl="1"/>
                <a:r>
                  <a:rPr lang="en-IE" dirty="0" smtClean="0">
                    <a:latin typeface="Cambria Math" panose="02040503050406030204" pitchFamily="18" charset="0"/>
                  </a:rPr>
                  <a:t>Impacts how process spreads on the networks</a:t>
                </a:r>
                <a:endParaRPr lang="en-IE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16" y="1628800"/>
                <a:ext cx="4863563" cy="4876800"/>
              </a:xfrm>
              <a:prstGeom prst="rect">
                <a:avLst/>
              </a:prstGeom>
              <a:blipFill>
                <a:blip r:embed="rId2"/>
                <a:stretch>
                  <a:fillRect l="-1128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" descr="powerpoint_files/figure-pptx/unnamed-chunk-1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44356" y="1524000"/>
            <a:ext cx="2645420" cy="211633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9" name="Picture 1" descr="powerpoint_files/figure-pptx/unnamed-chunk-2-1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628332" y="3836675"/>
            <a:ext cx="3336156" cy="26689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7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35" y="1484784"/>
            <a:ext cx="5513969" cy="4876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457200" y="1628800"/>
                <a:ext cx="3970784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E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IE" dirty="0" smtClean="0">
                    <a:latin typeface="Cambria Math" panose="02040503050406030204" pitchFamily="18" charset="0"/>
                  </a:rPr>
                  <a:t>Really useful for social networks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28800"/>
                <a:ext cx="3970784" cy="4876800"/>
              </a:xfrm>
              <a:prstGeom prst="rect">
                <a:avLst/>
              </a:prstGeom>
              <a:blipFill>
                <a:blip r:embed="rId3"/>
                <a:stretch>
                  <a:fillRect l="-1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3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Basics of network theory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338936" cy="4876800"/>
              </a:xfrm>
            </p:spPr>
            <p:txBody>
              <a:bodyPr/>
              <a:lstStyle/>
              <a:p>
                <a:pPr lvl="1"/>
                <a:r>
                  <a:rPr lang="en-GB" dirty="0" smtClean="0"/>
                  <a:t>Mutual links (also referred to as reciprocal links)</a:t>
                </a:r>
              </a:p>
              <a:p>
                <a:pPr lvl="1"/>
                <a:endParaRPr lang="en-GB" dirty="0" smtClean="0"/>
              </a:p>
              <a:p>
                <a:pPr lvl="1"/>
                <a:r>
                  <a:rPr lang="en-GB" dirty="0" smtClean="0"/>
                  <a:t>Important </a:t>
                </a:r>
                <a:r>
                  <a:rPr lang="en-GB" dirty="0"/>
                  <a:t>social </a:t>
                </a:r>
                <a:endParaRPr lang="en-GB" dirty="0" smtClean="0"/>
              </a:p>
              <a:p>
                <a:pPr lvl="1"/>
                <a:endParaRPr lang="en-GB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𝑇𝑟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lvl="1"/>
                <a:endParaRPr lang="en-GB" dirty="0" smtClean="0"/>
              </a:p>
              <a:p>
                <a:pPr lvl="1"/>
                <a:r>
                  <a:rPr lang="en-GB" dirty="0" smtClean="0"/>
                  <a:t>Filter </a:t>
                </a:r>
                <a:r>
                  <a:rPr lang="en-GB" dirty="0"/>
                  <a:t>networks by </a:t>
                </a:r>
                <a:r>
                  <a:rPr lang="en-GB" dirty="0" smtClean="0"/>
                  <a:t>mutual </a:t>
                </a:r>
                <a:r>
                  <a:rPr lang="en-GB" dirty="0"/>
                  <a:t>links can reduce the computational cost of calculations </a:t>
                </a:r>
                <a:r>
                  <a:rPr lang="en-GB" dirty="0" smtClean="0"/>
                  <a:t>drastically</a:t>
                </a:r>
                <a:endParaRPr lang="en-GB" dirty="0"/>
              </a:p>
              <a:p>
                <a:pPr marL="274320" lvl="1" indent="0">
                  <a:buNone/>
                </a:pPr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338936" cy="4876800"/>
              </a:xfrm>
              <a:blipFill>
                <a:blip r:embed="rId2"/>
                <a:stretch>
                  <a:fillRect t="-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04" y="3592016"/>
            <a:ext cx="3581400" cy="358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32" y="836712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4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break to play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916"/>
            <a:ext cx="8229600" cy="4876800"/>
          </a:xfrm>
        </p:spPr>
        <p:txBody>
          <a:bodyPr/>
          <a:lstStyle/>
          <a:p>
            <a:r>
              <a:rPr lang="en-US" dirty="0" smtClean="0"/>
              <a:t>Creating and plotting simple graphs in R</a:t>
            </a:r>
          </a:p>
          <a:p>
            <a:endParaRPr lang="en-US" dirty="0"/>
          </a:p>
          <a:p>
            <a:r>
              <a:rPr lang="en-US" dirty="0" smtClean="0"/>
              <a:t>1_introduction.r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475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Irish Marriage Referendum Data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8936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Irish </a:t>
            </a:r>
            <a:r>
              <a:rPr lang="en-IE" dirty="0"/>
              <a:t>Marriage referendum</a:t>
            </a:r>
          </a:p>
          <a:p>
            <a:pPr lvl="1"/>
            <a:r>
              <a:rPr lang="en-IE" dirty="0"/>
              <a:t>22</a:t>
            </a:r>
            <a:r>
              <a:rPr lang="en-IE" baseline="30000" dirty="0"/>
              <a:t>nd</a:t>
            </a:r>
            <a:r>
              <a:rPr lang="en-IE" dirty="0"/>
              <a:t> of May 2015</a:t>
            </a:r>
          </a:p>
          <a:p>
            <a:pPr lvl="1"/>
            <a:r>
              <a:rPr lang="en-IE" dirty="0"/>
              <a:t>Passed by a 62% majority</a:t>
            </a:r>
          </a:p>
          <a:p>
            <a:pPr lvl="1"/>
            <a:r>
              <a:rPr lang="en-IE" dirty="0"/>
              <a:t>High voter turn out 60</a:t>
            </a:r>
            <a:r>
              <a:rPr lang="en-IE" dirty="0" smtClean="0"/>
              <a:t>%</a:t>
            </a:r>
          </a:p>
          <a:p>
            <a:pPr lvl="1"/>
            <a:endParaRPr lang="en-IE" dirty="0"/>
          </a:p>
          <a:p>
            <a:r>
              <a:rPr lang="en-IE" dirty="0" smtClean="0"/>
              <a:t>I was interested in Twitter data</a:t>
            </a:r>
          </a:p>
          <a:p>
            <a:pPr lvl="1"/>
            <a:endParaRPr lang="en-IE" dirty="0"/>
          </a:p>
          <a:p>
            <a:r>
              <a:rPr lang="en-IE" dirty="0"/>
              <a:t>Collected an extensive dataset</a:t>
            </a:r>
          </a:p>
          <a:p>
            <a:pPr lvl="2"/>
            <a:r>
              <a:rPr lang="en-IE" dirty="0"/>
              <a:t>“#</a:t>
            </a:r>
            <a:r>
              <a:rPr lang="en-IE" dirty="0" err="1"/>
              <a:t>marriageref</a:t>
            </a:r>
            <a:r>
              <a:rPr lang="en-IE" dirty="0"/>
              <a:t>” &amp; “#</a:t>
            </a:r>
            <a:r>
              <a:rPr lang="en-IE" dirty="0" err="1"/>
              <a:t>marref</a:t>
            </a:r>
            <a:r>
              <a:rPr lang="en-IE" dirty="0"/>
              <a:t>”</a:t>
            </a:r>
          </a:p>
          <a:p>
            <a:pPr lvl="2"/>
            <a:r>
              <a:rPr lang="en-IE" dirty="0"/>
              <a:t>7th and the 23</a:t>
            </a:r>
            <a:r>
              <a:rPr lang="en-IE" baseline="30000" dirty="0"/>
              <a:t>rd</a:t>
            </a:r>
            <a:r>
              <a:rPr lang="en-IE" dirty="0"/>
              <a:t> of May</a:t>
            </a:r>
          </a:p>
          <a:p>
            <a:pPr lvl="2"/>
            <a:r>
              <a:rPr lang="en-IE" dirty="0"/>
              <a:t>144,077 users &amp; 499,642 tweets</a:t>
            </a:r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548640" lvl="2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pPr lvl="2"/>
            <a:endParaRPr lang="en-IE" dirty="0" smtClean="0"/>
          </a:p>
        </p:txBody>
      </p:sp>
      <p:pic>
        <p:nvPicPr>
          <p:cNvPr id="19459" name="Picture 3" descr="C:\Users\Davidjohn\Documents\College\Twitter_sentiment_project\Docs\Paper\plots\tumblr_notowgJiIw1rasnq9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0768"/>
            <a:ext cx="3241848" cy="24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vidjohn\Documents\College\Twitter_sentiment_project\Docs\Paper\plots\marriageeqsex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43" y="4077072"/>
            <a:ext cx="3514466" cy="264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0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Irish Marriage Referendum Data	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876800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Each tweet contained</a:t>
            </a:r>
          </a:p>
          <a:p>
            <a:pPr lvl="2"/>
            <a:r>
              <a:rPr lang="en-IE" dirty="0" smtClean="0"/>
              <a:t>20 variables</a:t>
            </a:r>
          </a:p>
          <a:p>
            <a:pPr lvl="3"/>
            <a:r>
              <a:rPr lang="en-IE" dirty="0"/>
              <a:t>S</a:t>
            </a:r>
            <a:r>
              <a:rPr lang="en-IE" dirty="0" smtClean="0"/>
              <a:t>creen name</a:t>
            </a:r>
          </a:p>
          <a:p>
            <a:pPr lvl="3"/>
            <a:r>
              <a:rPr lang="en-IE" dirty="0"/>
              <a:t>T</a:t>
            </a:r>
            <a:r>
              <a:rPr lang="en-IE" dirty="0" smtClean="0"/>
              <a:t>ime stamp</a:t>
            </a:r>
          </a:p>
          <a:p>
            <a:pPr lvl="3"/>
            <a:r>
              <a:rPr lang="en-IE" dirty="0" smtClean="0"/>
              <a:t>Text</a:t>
            </a:r>
          </a:p>
          <a:p>
            <a:pPr lvl="3"/>
            <a:r>
              <a:rPr lang="en-IE" dirty="0" smtClean="0"/>
              <a:t>Geolocation, </a:t>
            </a:r>
            <a:r>
              <a:rPr lang="en-IE" dirty="0" err="1" smtClean="0"/>
              <a:t>etc</a:t>
            </a:r>
            <a:endParaRPr lang="en-IE" dirty="0" smtClean="0"/>
          </a:p>
          <a:p>
            <a:r>
              <a:rPr lang="en-IE" dirty="0" smtClean="0"/>
              <a:t>For each user</a:t>
            </a:r>
          </a:p>
          <a:p>
            <a:pPr lvl="2"/>
            <a:r>
              <a:rPr lang="en-IE" dirty="0" smtClean="0"/>
              <a:t>22 variables </a:t>
            </a:r>
          </a:p>
          <a:p>
            <a:pPr lvl="3"/>
            <a:r>
              <a:rPr lang="en-IE" dirty="0"/>
              <a:t>S</a:t>
            </a:r>
            <a:r>
              <a:rPr lang="en-IE" dirty="0" smtClean="0"/>
              <a:t>creen name</a:t>
            </a:r>
          </a:p>
          <a:p>
            <a:pPr lvl="3"/>
            <a:r>
              <a:rPr lang="en-IE" dirty="0" smtClean="0"/>
              <a:t>Description, </a:t>
            </a:r>
            <a:r>
              <a:rPr lang="en-IE" dirty="0" err="1" smtClean="0"/>
              <a:t>etc</a:t>
            </a:r>
            <a:endParaRPr lang="en-IE" dirty="0" smtClean="0"/>
          </a:p>
          <a:p>
            <a:r>
              <a:rPr lang="en-IE" dirty="0" smtClean="0"/>
              <a:t>Friends list</a:t>
            </a:r>
          </a:p>
          <a:p>
            <a:pPr lvl="2"/>
            <a:r>
              <a:rPr lang="en-IE" dirty="0" smtClean="0"/>
              <a:t>177,669,550 directed links between users</a:t>
            </a:r>
          </a:p>
          <a:p>
            <a:pPr lvl="2"/>
            <a:endParaRPr lang="en-IE" dirty="0"/>
          </a:p>
          <a:p>
            <a:r>
              <a:rPr lang="en-IE" dirty="0" smtClean="0"/>
              <a:t>First step?</a:t>
            </a:r>
          </a:p>
          <a:p>
            <a:pPr lvl="4"/>
            <a:endParaRPr lang="en-IE" dirty="0"/>
          </a:p>
          <a:p>
            <a:pPr lvl="4"/>
            <a:endParaRPr lang="en-IE" dirty="0"/>
          </a:p>
        </p:txBody>
      </p:sp>
      <p:pic>
        <p:nvPicPr>
          <p:cNvPr id="1028" name="Picture 4" descr="C:\Users\Davidjohn\Documents\College\Twitter_sentiment_project\Docs\Presentation\Images\time_series_tweetsUs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577" y="1404968"/>
            <a:ext cx="2909455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581128"/>
            <a:ext cx="3390503" cy="15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4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Irish Marriage Referendum Data</a:t>
            </a:r>
            <a:endParaRPr lang="en-IE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1108720"/>
          </a:xfrm>
        </p:spPr>
        <p:txBody>
          <a:bodyPr>
            <a:normAutofit/>
          </a:bodyPr>
          <a:lstStyle/>
          <a:p>
            <a:r>
              <a:rPr lang="en-IE" dirty="0" smtClean="0"/>
              <a:t>Just a work of warning</a:t>
            </a:r>
          </a:p>
          <a:p>
            <a:pPr lvl="1"/>
            <a:r>
              <a:rPr lang="en-IE" dirty="0" smtClean="0"/>
              <a:t>A lot of people have tried to predict stuff with twitter data…</a:t>
            </a:r>
          </a:p>
          <a:p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9765"/>
            <a:ext cx="6907155" cy="179132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293096"/>
            <a:ext cx="807524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Why? </a:t>
            </a:r>
          </a:p>
          <a:p>
            <a:endParaRPr lang="en-IE" dirty="0" smtClean="0"/>
          </a:p>
          <a:p>
            <a:r>
              <a:rPr lang="en-IE" dirty="0" smtClean="0"/>
              <a:t>Twitters API’s give a sample </a:t>
            </a:r>
          </a:p>
          <a:p>
            <a:pPr lvl="1"/>
            <a:r>
              <a:rPr lang="en-IE" dirty="0" smtClean="0"/>
              <a:t>And worse again probably not random sample</a:t>
            </a:r>
          </a:p>
          <a:p>
            <a:pPr lvl="1"/>
            <a:r>
              <a:rPr lang="en-IE" dirty="0" smtClean="0"/>
              <a:t>Demographically not </a:t>
            </a:r>
            <a:r>
              <a:rPr lang="en-IE" dirty="0"/>
              <a:t>representative</a:t>
            </a:r>
          </a:p>
          <a:p>
            <a:pPr lvl="1"/>
            <a:r>
              <a:rPr lang="en-IE" dirty="0" smtClean="0"/>
              <a:t>Geographically not representative</a:t>
            </a:r>
          </a:p>
          <a:p>
            <a:pPr lvl="1"/>
            <a:r>
              <a:rPr lang="en-IE" dirty="0" smtClean="0"/>
              <a:t>Activity rates between users differ... A lot!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395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Irish Marriage Referendum Data	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But with those in mind…</a:t>
            </a:r>
          </a:p>
          <a:p>
            <a:endParaRPr lang="en-IE" dirty="0" smtClean="0"/>
          </a:p>
          <a:p>
            <a:r>
              <a:rPr lang="en-IE" dirty="0" smtClean="0"/>
              <a:t>Interested </a:t>
            </a:r>
            <a:r>
              <a:rPr lang="en-IE" dirty="0"/>
              <a:t>in sentiment on networks</a:t>
            </a:r>
          </a:p>
          <a:p>
            <a:pPr lvl="1"/>
            <a:r>
              <a:rPr lang="en-IE" dirty="0"/>
              <a:t>How positive or negative content/users are</a:t>
            </a:r>
          </a:p>
          <a:p>
            <a:r>
              <a:rPr lang="en-IE" dirty="0"/>
              <a:t>Does sentiment matter?</a:t>
            </a:r>
          </a:p>
          <a:p>
            <a:pPr lvl="1"/>
            <a:r>
              <a:rPr lang="en-IE" dirty="0"/>
              <a:t>Sentiment sent and received?</a:t>
            </a:r>
          </a:p>
          <a:p>
            <a:pPr lvl="1"/>
            <a:r>
              <a:rPr lang="en-IE" dirty="0"/>
              <a:t>Does sentiment cluster between users</a:t>
            </a:r>
          </a:p>
          <a:p>
            <a:pPr lvl="2"/>
            <a:r>
              <a:rPr lang="en-IE" dirty="0"/>
              <a:t>Proxy for </a:t>
            </a:r>
            <a:r>
              <a:rPr lang="en-IE" dirty="0" err="1"/>
              <a:t>homophily</a:t>
            </a:r>
            <a:r>
              <a:rPr lang="en-IE" dirty="0"/>
              <a:t>?</a:t>
            </a:r>
          </a:p>
          <a:p>
            <a:pPr lvl="1"/>
            <a:r>
              <a:rPr lang="en-IE" dirty="0"/>
              <a:t>Is it useful for classification of voters</a:t>
            </a:r>
          </a:p>
          <a:p>
            <a:pPr lvl="2"/>
            <a:r>
              <a:rPr lang="en-IE" dirty="0"/>
              <a:t>Can we find yes and no voters?</a:t>
            </a:r>
          </a:p>
          <a:p>
            <a:pPr lvl="4"/>
            <a:endParaRPr lang="en-IE" dirty="0"/>
          </a:p>
          <a:p>
            <a:pPr lvl="4"/>
            <a:endParaRPr lang="en-IE" dirty="0"/>
          </a:p>
        </p:txBody>
      </p:sp>
      <p:pic>
        <p:nvPicPr>
          <p:cNvPr id="1028" name="Picture 4" descr="C:\Users\Davidjohn\Documents\College\Twitter_sentiment_project\Docs\Presentation\Images\time_series_tweetsUs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577" y="1404968"/>
            <a:ext cx="2909455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581128"/>
            <a:ext cx="3390503" cy="15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5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 collection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#</a:t>
            </a:r>
            <a:r>
              <a:rPr lang="en-IE" dirty="0" err="1" smtClean="0"/>
              <a:t>marref</a:t>
            </a:r>
            <a:r>
              <a:rPr lang="en-IE" dirty="0"/>
              <a:t> </a:t>
            </a:r>
            <a:r>
              <a:rPr lang="en-IE" dirty="0" smtClean="0"/>
              <a:t>– very popular hashtag</a:t>
            </a:r>
          </a:p>
          <a:p>
            <a:r>
              <a:rPr lang="en-IE" dirty="0" smtClean="0"/>
              <a:t>#</a:t>
            </a:r>
            <a:r>
              <a:rPr lang="en-IE" dirty="0" err="1" smtClean="0"/>
              <a:t>marriageref</a:t>
            </a:r>
            <a:r>
              <a:rPr lang="en-IE" dirty="0"/>
              <a:t> </a:t>
            </a:r>
            <a:endParaRPr lang="en-IE" dirty="0" smtClean="0"/>
          </a:p>
          <a:p>
            <a:pPr lvl="1"/>
            <a:r>
              <a:rPr lang="en-IE" dirty="0" smtClean="0"/>
              <a:t>not very popular (397)</a:t>
            </a:r>
          </a:p>
          <a:p>
            <a:pPr lvl="2"/>
            <a:endParaRPr lang="en-IE" dirty="0"/>
          </a:p>
          <a:p>
            <a:r>
              <a:rPr lang="en-IE" dirty="0"/>
              <a:t>Types of tweets</a:t>
            </a:r>
          </a:p>
          <a:p>
            <a:pPr lvl="1"/>
            <a:r>
              <a:rPr lang="en-IE" dirty="0"/>
              <a:t>Of the 499,642</a:t>
            </a:r>
          </a:p>
          <a:p>
            <a:pPr lvl="2"/>
            <a:r>
              <a:rPr lang="en-IE" dirty="0"/>
              <a:t>Original 135,370 (27%)</a:t>
            </a:r>
          </a:p>
          <a:p>
            <a:pPr lvl="2"/>
            <a:r>
              <a:rPr lang="en-IE" dirty="0"/>
              <a:t>Reply 24,397 (5%)</a:t>
            </a:r>
          </a:p>
          <a:p>
            <a:pPr lvl="2"/>
            <a:r>
              <a:rPr lang="en-IE" dirty="0"/>
              <a:t>Retweet 339,875 (86</a:t>
            </a:r>
            <a:r>
              <a:rPr lang="en-IE" dirty="0" smtClean="0"/>
              <a:t>%)</a:t>
            </a:r>
          </a:p>
          <a:p>
            <a:pPr lvl="2"/>
            <a:endParaRPr lang="en-IE" dirty="0"/>
          </a:p>
          <a:p>
            <a:r>
              <a:rPr lang="en-IE" dirty="0" smtClean="0"/>
              <a:t>Next step, </a:t>
            </a:r>
            <a:r>
              <a:rPr lang="en-IE" dirty="0" err="1" smtClean="0"/>
              <a:t>homophily</a:t>
            </a:r>
            <a:r>
              <a:rPr lang="en-IE" dirty="0" smtClean="0"/>
              <a:t> (sentiment)</a:t>
            </a:r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pic>
        <p:nvPicPr>
          <p:cNvPr id="10" name="Picture 2" descr="C:\Users\Davidjohn\Documents\College\Twitter_sentiment_project\Docs\Presentation\Images\twe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299" y="4077072"/>
            <a:ext cx="246713" cy="24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avidjohn\Documents\College\Twitter_sentiment_project\Docs\Presentation\Images\Repl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433161"/>
            <a:ext cx="206204" cy="18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Davidjohn\Documents\College\Twitter_sentiment_project\Docs\Presentation\Images\retwe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757267"/>
            <a:ext cx="172724" cy="1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Davidjohn\Documents\College\Twitter_sentiment_project\Docs\Presentation\Images\barplot_tweet_typ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977" y="290888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12" y="908720"/>
            <a:ext cx="2987905" cy="183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were going to talk about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8936" cy="1324744"/>
          </a:xfrm>
        </p:spPr>
        <p:txBody>
          <a:bodyPr>
            <a:normAutofit/>
          </a:bodyPr>
          <a:lstStyle/>
          <a:p>
            <a:r>
              <a:rPr lang="en-IE" dirty="0" smtClean="0"/>
              <a:t>Case studies in network analysis</a:t>
            </a:r>
          </a:p>
          <a:p>
            <a:pPr lvl="1"/>
            <a:r>
              <a:rPr lang="en-IE" dirty="0" smtClean="0"/>
              <a:t>Going to go through some of my work</a:t>
            </a:r>
          </a:p>
        </p:txBody>
      </p:sp>
      <p:pic>
        <p:nvPicPr>
          <p:cNvPr id="6" name="Picture 19" descr="C:\Users\Davidjohn\Documents\College\Twitter_sentiment_project\Docs\Presentation\Images\follower_network_comp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65438" y="2230523"/>
            <a:ext cx="2337048" cy="2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1646"/>
          <a:stretch/>
        </p:blipFill>
        <p:spPr>
          <a:xfrm>
            <a:off x="593575" y="2492896"/>
            <a:ext cx="5706617" cy="2232248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60918" y="4869160"/>
            <a:ext cx="533893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E" dirty="0" smtClean="0"/>
              <a:t>Use this as an excuse to introduce some </a:t>
            </a:r>
            <a:r>
              <a:rPr lang="en-IE" dirty="0" smtClean="0"/>
              <a:t>ideas</a:t>
            </a:r>
          </a:p>
          <a:p>
            <a:pPr lvl="2"/>
            <a:r>
              <a:rPr lang="en-IE" dirty="0" smtClean="0"/>
              <a:t>Today network structure</a:t>
            </a:r>
          </a:p>
          <a:p>
            <a:pPr lvl="2"/>
            <a:r>
              <a:rPr lang="en-IE" dirty="0" smtClean="0"/>
              <a:t>Tomorrow cascades and customer churn</a:t>
            </a: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4526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‘Birds of a feather flock together’</a:t>
            </a:r>
          </a:p>
          <a:p>
            <a:pPr lvl="1"/>
            <a:r>
              <a:rPr lang="en-IE" dirty="0" smtClean="0"/>
              <a:t>Do you see any </a:t>
            </a:r>
            <a:r>
              <a:rPr lang="en-IE" dirty="0" err="1" smtClean="0"/>
              <a:t>homophily</a:t>
            </a:r>
            <a:r>
              <a:rPr lang="en-IE" dirty="0" smtClean="0"/>
              <a:t>?</a:t>
            </a:r>
          </a:p>
          <a:p>
            <a:endParaRPr lang="en-IE" dirty="0"/>
          </a:p>
          <a:p>
            <a:r>
              <a:rPr lang="en-IE" dirty="0" smtClean="0"/>
              <a:t>What drives </a:t>
            </a:r>
            <a:r>
              <a:rPr lang="en-IE" dirty="0" err="1" smtClean="0"/>
              <a:t>homophily</a:t>
            </a:r>
            <a:endParaRPr lang="en-IE" dirty="0"/>
          </a:p>
          <a:p>
            <a:pPr lvl="1"/>
            <a:r>
              <a:rPr lang="en-IE" dirty="0" smtClean="0"/>
              <a:t>For music preferences?</a:t>
            </a:r>
          </a:p>
          <a:p>
            <a:pPr lvl="1"/>
            <a:r>
              <a:rPr lang="en-IE" dirty="0" smtClean="0"/>
              <a:t>For sport team?</a:t>
            </a:r>
          </a:p>
          <a:p>
            <a:pPr marL="0" indent="0">
              <a:buNone/>
            </a:pPr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pic>
        <p:nvPicPr>
          <p:cNvPr id="5" name="Picture 1" descr="powerpoint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91330" y="1196752"/>
            <a:ext cx="3095470" cy="24763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1" descr="powerpoint_files/figure-pptx/unnamed-chunk-4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64088" y="3827195"/>
            <a:ext cx="3419506" cy="27356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4054"/>
          <a:stretch/>
        </p:blipFill>
        <p:spPr>
          <a:xfrm>
            <a:off x="1331640" y="4052658"/>
            <a:ext cx="3345137" cy="251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1866"/>
          <a:stretch/>
        </p:blipFill>
        <p:spPr>
          <a:xfrm>
            <a:off x="12711" y="2060849"/>
            <a:ext cx="8953500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23819"/>
          <a:stretch/>
        </p:blipFill>
        <p:spPr>
          <a:xfrm>
            <a:off x="755576" y="4277659"/>
            <a:ext cx="7785393" cy="195965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28800"/>
            <a:ext cx="7571184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Very popular area in the social science </a:t>
            </a:r>
            <a:endParaRPr lang="en-I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356992"/>
            <a:ext cx="7571184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Leads to none articles like this….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28801"/>
            <a:ext cx="7571184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Very popular area in the social science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7812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969" y="1052736"/>
            <a:ext cx="3374798" cy="224648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28801"/>
            <a:ext cx="5482952" cy="1600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Tracked peoples BMI and social contact over time</a:t>
            </a:r>
          </a:p>
          <a:p>
            <a:r>
              <a:rPr lang="en-IE" dirty="0" smtClean="0"/>
              <a:t>How likely are we to be connected to other people with similar BMI?</a:t>
            </a:r>
            <a:endParaRPr lang="en-IE" dirty="0"/>
          </a:p>
          <a:p>
            <a:r>
              <a:rPr lang="en-IE" dirty="0" smtClean="0"/>
              <a:t>Made casual claims that it ‘spreads</a:t>
            </a:r>
            <a:r>
              <a:rPr lang="en-IE" dirty="0" smtClean="0"/>
              <a:t>’</a:t>
            </a:r>
            <a:endParaRPr lang="en-I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73479"/>
            <a:ext cx="6624736" cy="847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668891"/>
            <a:ext cx="3819903" cy="285645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221088"/>
            <a:ext cx="5482952" cy="201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Problem with confounders</a:t>
            </a:r>
          </a:p>
          <a:p>
            <a:pPr lvl="1"/>
            <a:r>
              <a:rPr lang="en-IE" dirty="0" smtClean="0"/>
              <a:t>Environmental factors</a:t>
            </a:r>
          </a:p>
          <a:p>
            <a:pPr lvl="1"/>
            <a:r>
              <a:rPr lang="en-IE" dirty="0"/>
              <a:t>Geography</a:t>
            </a:r>
          </a:p>
          <a:p>
            <a:pPr lvl="1"/>
            <a:r>
              <a:rPr lang="en-IE" dirty="0" smtClean="0"/>
              <a:t>Age</a:t>
            </a:r>
          </a:p>
          <a:p>
            <a:pPr lvl="1"/>
            <a:r>
              <a:rPr lang="en-IE" dirty="0" smtClean="0"/>
              <a:t>Etc.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4002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04864"/>
            <a:ext cx="5245714" cy="2114286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1628801"/>
            <a:ext cx="6707088" cy="86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Correlation does not imply causation</a:t>
            </a:r>
          </a:p>
          <a:p>
            <a:endParaRPr lang="en-IE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95536" y="4509120"/>
            <a:ext cx="7992888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>
                <a:hlinkClick r:id="rId3"/>
              </a:rPr>
              <a:t>Spurious correlations</a:t>
            </a:r>
            <a:r>
              <a:rPr lang="en-IE" dirty="0" smtClean="0"/>
              <a:t> is a great website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Ideally, in this setting, how would you prove this is ‘contagious’? (what the gold standard)?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002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27168" cy="1252736"/>
          </a:xfrm>
        </p:spPr>
        <p:txBody>
          <a:bodyPr>
            <a:normAutofit/>
          </a:bodyPr>
          <a:lstStyle/>
          <a:p>
            <a:r>
              <a:rPr lang="en-IE" dirty="0" smtClean="0"/>
              <a:t>So, how can you differentiae between social and environment effects?</a:t>
            </a:r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0543"/>
          <a:stretch/>
        </p:blipFill>
        <p:spPr>
          <a:xfrm>
            <a:off x="1115616" y="2564904"/>
            <a:ext cx="6677025" cy="151216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4192488"/>
            <a:ext cx="7427168" cy="23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Partnered</a:t>
            </a:r>
            <a:r>
              <a:rPr lang="en-IE" dirty="0"/>
              <a:t> </a:t>
            </a:r>
            <a:r>
              <a:rPr lang="en-IE" dirty="0" smtClean="0"/>
              <a:t>with</a:t>
            </a:r>
            <a:r>
              <a:rPr lang="en-IE" dirty="0"/>
              <a:t> </a:t>
            </a:r>
            <a:r>
              <a:rPr lang="en-IE" dirty="0" smtClean="0"/>
              <a:t>Yahoo</a:t>
            </a:r>
          </a:p>
          <a:p>
            <a:pPr lvl="1"/>
            <a:r>
              <a:rPr lang="en-IE" dirty="0" smtClean="0"/>
              <a:t>30 million users Yahoo chat user</a:t>
            </a:r>
          </a:p>
          <a:p>
            <a:pPr lvl="1"/>
            <a:r>
              <a:rPr lang="en-IE" dirty="0" smtClean="0"/>
              <a:t>Over 6 months </a:t>
            </a:r>
          </a:p>
          <a:p>
            <a:pPr lvl="1"/>
            <a:r>
              <a:rPr lang="en-IE" dirty="0" smtClean="0"/>
              <a:t>Adoption of a new product</a:t>
            </a:r>
          </a:p>
          <a:p>
            <a:pPr lvl="1"/>
            <a:r>
              <a:rPr lang="en-IE" dirty="0" smtClean="0"/>
              <a:t>Extensive demographics information </a:t>
            </a:r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297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964704"/>
          </a:xfrm>
        </p:spPr>
        <p:txBody>
          <a:bodyPr>
            <a:normAutofit/>
          </a:bodyPr>
          <a:lstStyle/>
          <a:p>
            <a:r>
              <a:rPr lang="en-IE" dirty="0" smtClean="0"/>
              <a:t>How likely are you to about adopt given adopter neighbours</a:t>
            </a:r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73"/>
          <a:stretch/>
        </p:blipFill>
        <p:spPr>
          <a:xfrm>
            <a:off x="1774667" y="2420888"/>
            <a:ext cx="5173597" cy="273630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5301208"/>
            <a:ext cx="8003232" cy="96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Instead of using the raw network data</a:t>
            </a:r>
          </a:p>
          <a:p>
            <a:pPr lvl="1"/>
            <a:r>
              <a:rPr lang="en-IE" dirty="0" smtClean="0"/>
              <a:t>Dynamic match sample estimation</a:t>
            </a:r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494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1036712"/>
          </a:xfrm>
        </p:spPr>
        <p:txBody>
          <a:bodyPr>
            <a:normAutofit/>
          </a:bodyPr>
          <a:lstStyle/>
          <a:p>
            <a:r>
              <a:rPr lang="en-IE" dirty="0" smtClean="0"/>
              <a:t>Self sorting of people connecting via there interests</a:t>
            </a:r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6" y="2138164"/>
            <a:ext cx="7046168" cy="352308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5848672"/>
            <a:ext cx="8003232" cy="96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Is this going to be a problem for us using sentiment?</a:t>
            </a:r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5769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Tweet Sentiment</a:t>
            </a:r>
            <a:endParaRPr lang="en-IE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2752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Find sentiment score for each tweet</a:t>
            </a:r>
          </a:p>
          <a:p>
            <a:pPr lvl="1"/>
            <a:r>
              <a:rPr lang="en-IE" dirty="0" smtClean="0"/>
              <a:t>How positive or negative the language is</a:t>
            </a:r>
          </a:p>
          <a:p>
            <a:pPr lvl="1"/>
            <a:r>
              <a:rPr lang="en-IE" dirty="0" smtClean="0"/>
              <a:t>SentiStrength</a:t>
            </a:r>
            <a:r>
              <a:rPr lang="en-IE" baseline="70000" dirty="0" smtClean="0"/>
              <a:t>1</a:t>
            </a:r>
            <a:endParaRPr lang="en-IE" dirty="0" smtClean="0"/>
          </a:p>
          <a:p>
            <a:pPr lvl="3"/>
            <a:endParaRPr lang="en-IE" dirty="0"/>
          </a:p>
          <a:p>
            <a:r>
              <a:rPr lang="en-IE" dirty="0" smtClean="0"/>
              <a:t>Calculating this for every tweet</a:t>
            </a:r>
          </a:p>
          <a:p>
            <a:pPr lvl="2"/>
            <a:r>
              <a:rPr lang="en-IE" dirty="0" smtClean="0"/>
              <a:t>Fine the positive and negative score</a:t>
            </a:r>
          </a:p>
          <a:p>
            <a:pPr lvl="2"/>
            <a:r>
              <a:rPr lang="en-IE" dirty="0" smtClean="0"/>
              <a:t>Take the difference to find a single sentiment score</a:t>
            </a:r>
          </a:p>
          <a:p>
            <a:pPr lvl="2"/>
            <a:endParaRPr lang="en-IE" dirty="0" smtClean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5004048" y="18288"/>
            <a:ext cx="4114800" cy="329184"/>
          </a:xfrm>
        </p:spPr>
        <p:txBody>
          <a:bodyPr/>
          <a:lstStyle/>
          <a:p>
            <a:pPr algn="r"/>
            <a:r>
              <a:rPr lang="en-IE" dirty="0" smtClean="0"/>
              <a:t>http://sentistrength.wlv.ac.uk/</a:t>
            </a:r>
            <a:r>
              <a:rPr lang="en-IE" baseline="70000" dirty="0"/>
              <a:t> 1</a:t>
            </a:r>
            <a:r>
              <a:rPr lang="en-IE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31358"/>
            <a:ext cx="4123944" cy="222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20" y="1129098"/>
            <a:ext cx="4123944" cy="2228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29098"/>
            <a:ext cx="4338880" cy="3332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18" y="1124744"/>
            <a:ext cx="4341224" cy="40713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08" y="1129098"/>
            <a:ext cx="4343400" cy="52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4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Tweet Sentiment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762873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Distribution of scores</a:t>
            </a:r>
            <a:endParaRPr lang="en-IE" dirty="0"/>
          </a:p>
          <a:p>
            <a:pPr lvl="2"/>
            <a:r>
              <a:rPr lang="en-IE" dirty="0"/>
              <a:t>Scale from -4 to </a:t>
            </a:r>
            <a:r>
              <a:rPr lang="en-IE" dirty="0" smtClean="0"/>
              <a:t>4</a:t>
            </a:r>
          </a:p>
          <a:p>
            <a:pPr lvl="2"/>
            <a:r>
              <a:rPr lang="en-IE" dirty="0"/>
              <a:t>Most </a:t>
            </a:r>
            <a:r>
              <a:rPr lang="en-IE" dirty="0" smtClean="0"/>
              <a:t>tweets </a:t>
            </a:r>
            <a:r>
              <a:rPr lang="en-IE" dirty="0"/>
              <a:t>have 0 sentiment score (55%)</a:t>
            </a:r>
          </a:p>
          <a:p>
            <a:pPr lvl="2"/>
            <a:r>
              <a:rPr lang="en-IE" dirty="0"/>
              <a:t>Vast majority had (-1,1) </a:t>
            </a:r>
            <a:r>
              <a:rPr lang="en-IE" dirty="0" smtClean="0"/>
              <a:t>sentiment </a:t>
            </a:r>
            <a:r>
              <a:rPr lang="en-IE" dirty="0"/>
              <a:t>scores (95</a:t>
            </a:r>
            <a:r>
              <a:rPr lang="en-IE" dirty="0" smtClean="0"/>
              <a:t>%)</a:t>
            </a:r>
          </a:p>
          <a:p>
            <a:pPr lvl="2"/>
            <a:endParaRPr lang="en-IE" dirty="0" smtClean="0"/>
          </a:p>
          <a:p>
            <a:r>
              <a:rPr lang="en-IE" dirty="0" smtClean="0"/>
              <a:t>Sentiment is noisy</a:t>
            </a:r>
          </a:p>
          <a:p>
            <a:pPr lvl="1"/>
            <a:r>
              <a:rPr lang="en-IE" dirty="0" smtClean="0"/>
              <a:t>Look to aggregate out the noise</a:t>
            </a:r>
          </a:p>
          <a:p>
            <a:pPr lvl="1"/>
            <a:r>
              <a:rPr lang="en-IE" dirty="0" smtClean="0"/>
              <a:t>Distribution of tweets per user</a:t>
            </a:r>
          </a:p>
          <a:p>
            <a:pPr lvl="3"/>
            <a:r>
              <a:rPr lang="en-IE" dirty="0" smtClean="0"/>
              <a:t>Average 4</a:t>
            </a:r>
          </a:p>
          <a:p>
            <a:pPr lvl="3"/>
            <a:r>
              <a:rPr lang="en-IE" dirty="0" smtClean="0"/>
              <a:t>Problematic for aggregation</a:t>
            </a:r>
            <a:endParaRPr lang="en-IE" dirty="0"/>
          </a:p>
          <a:p>
            <a:pPr marL="274320" lvl="1" indent="0">
              <a:buNone/>
            </a:pPr>
            <a:endParaRPr lang="en-IE" dirty="0" smtClean="0"/>
          </a:p>
        </p:txBody>
      </p:sp>
      <p:pic>
        <p:nvPicPr>
          <p:cNvPr id="22532" name="Picture 4" descr="C:\Users\Davidjohn\Documents\College\Twitter_sentiment_project\Docs\Presentation\Images\sentiment_diff_alltweetsMention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84" y="3645024"/>
            <a:ext cx="3050972" cy="305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:\Users\Davidjohn\Documents\College\Twitter_sentiment_project\Docs\Presentation\Images\densityplot_posn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20688"/>
            <a:ext cx="3727705" cy="329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8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5265732" cy="990600"/>
          </a:xfrm>
        </p:spPr>
        <p:txBody>
          <a:bodyPr/>
          <a:lstStyle/>
          <a:p>
            <a:r>
              <a:rPr lang="en-IE" dirty="0" smtClean="0"/>
              <a:t>Network creation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62872" cy="1324744"/>
          </a:xfrm>
        </p:spPr>
        <p:txBody>
          <a:bodyPr/>
          <a:lstStyle/>
          <a:p>
            <a:r>
              <a:rPr lang="en-IE" dirty="0"/>
              <a:t>Generate two networks</a:t>
            </a:r>
          </a:p>
          <a:p>
            <a:pPr lvl="1"/>
            <a:r>
              <a:rPr lang="en-IE" dirty="0"/>
              <a:t>Mention – </a:t>
            </a:r>
            <a:r>
              <a:rPr lang="en-IE" dirty="0" smtClean="0"/>
              <a:t>conversational</a:t>
            </a:r>
          </a:p>
          <a:p>
            <a:pPr lvl="1"/>
            <a:r>
              <a:rPr lang="en-IE" dirty="0" smtClean="0"/>
              <a:t>Follower </a:t>
            </a:r>
            <a:r>
              <a:rPr lang="en-IE" dirty="0"/>
              <a:t>– </a:t>
            </a:r>
            <a:r>
              <a:rPr lang="en-IE" dirty="0" smtClean="0"/>
              <a:t>structural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88" y="1052736"/>
            <a:ext cx="3421068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88" y="1052736"/>
            <a:ext cx="3421068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88" y="1053517"/>
            <a:ext cx="3421068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88" y="1053517"/>
            <a:ext cx="3421068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" y="4221088"/>
            <a:ext cx="3582146" cy="1646263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457200" y="5776664"/>
            <a:ext cx="4330824" cy="6766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E" dirty="0" smtClean="0"/>
              <a:t>Weight mention links by sentiment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1" y="2803564"/>
            <a:ext cx="3390503" cy="15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3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were going to talk about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637112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GitHub</a:t>
            </a:r>
          </a:p>
          <a:p>
            <a:pPr lvl="1"/>
            <a:r>
              <a:rPr lang="en-IE" dirty="0" smtClean="0"/>
              <a:t>Code to recreate some of the analysis here</a:t>
            </a:r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Data to have a play with</a:t>
            </a:r>
          </a:p>
          <a:p>
            <a:pPr lvl="2"/>
            <a:r>
              <a:rPr lang="en-IE" dirty="0" smtClean="0"/>
              <a:t>More on that later</a:t>
            </a:r>
          </a:p>
          <a:p>
            <a:pPr lvl="2"/>
            <a:endParaRPr lang="en-IE" dirty="0" smtClean="0"/>
          </a:p>
          <a:p>
            <a:pPr lvl="1"/>
            <a:r>
              <a:rPr lang="en-IE" dirty="0" smtClean="0"/>
              <a:t>Papers that I talk about</a:t>
            </a:r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Links to books</a:t>
            </a:r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Links tutorials in R</a:t>
            </a:r>
          </a:p>
          <a:p>
            <a:pPr lvl="1"/>
            <a:endParaRPr lang="en-IE" dirty="0" smtClean="0"/>
          </a:p>
          <a:p>
            <a:pPr lvl="1"/>
            <a:r>
              <a:rPr lang="en-IE" dirty="0"/>
              <a:t>https://github.com/DavidJPOS/CaseStudiesInNetworks</a:t>
            </a:r>
            <a:endParaRPr lang="en-IE" dirty="0" smtClean="0"/>
          </a:p>
        </p:txBody>
      </p:sp>
      <p:pic>
        <p:nvPicPr>
          <p:cNvPr id="6" name="Picture 19" descr="C:\Users\Davidjohn\Documents\College\Twitter_sentiment_project\Docs\Presentation\Images\follower_network_comp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65438" y="2230523"/>
            <a:ext cx="2337048" cy="2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73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5265732" cy="990600"/>
          </a:xfrm>
        </p:spPr>
        <p:txBody>
          <a:bodyPr/>
          <a:lstStyle/>
          <a:p>
            <a:r>
              <a:rPr lang="en-IE" dirty="0" smtClean="0"/>
              <a:t>Network creation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268760"/>
            <a:ext cx="5475094" cy="2001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84" y="3269760"/>
            <a:ext cx="5805460" cy="35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generation models	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48880"/>
            <a:ext cx="8229600" cy="387705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Erdos-Renyi</a:t>
            </a:r>
            <a:r>
              <a:rPr lang="en-US" dirty="0" smtClean="0"/>
              <a:t> model: G(</a:t>
            </a:r>
            <a:r>
              <a:rPr lang="en-US" dirty="0" err="1"/>
              <a:t>N</a:t>
            </a:r>
            <a:r>
              <a:rPr lang="en-US" dirty="0" err="1" smtClean="0"/>
              <a:t>,p</a:t>
            </a:r>
            <a:r>
              <a:rPr lang="en-US" dirty="0" smtClean="0"/>
              <a:t>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8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generation models	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419" y="2420888"/>
            <a:ext cx="3720085" cy="325714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28800"/>
            <a:ext cx="5482952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Configuration model</a:t>
            </a:r>
          </a:p>
          <a:p>
            <a:pPr lvl="1"/>
            <a:r>
              <a:rPr lang="en-US" dirty="0" smtClean="0"/>
              <a:t>Defined degree sequence</a:t>
            </a:r>
          </a:p>
          <a:p>
            <a:pPr lvl="1"/>
            <a:r>
              <a:rPr lang="en-US" dirty="0" smtClean="0"/>
              <a:t>Randomly connect ‘stubs’ together</a:t>
            </a:r>
          </a:p>
          <a:p>
            <a:pPr lvl="1"/>
            <a:endParaRPr lang="en-US" dirty="0"/>
          </a:p>
          <a:p>
            <a:r>
              <a:rPr lang="en-US" dirty="0" smtClean="0"/>
              <a:t>Can contain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ulti edges</a:t>
            </a:r>
          </a:p>
          <a:p>
            <a:pPr lvl="1"/>
            <a:r>
              <a:rPr lang="en-US" dirty="0" smtClean="0"/>
              <a:t>Self loops</a:t>
            </a:r>
          </a:p>
          <a:p>
            <a:pPr lvl="1"/>
            <a:r>
              <a:rPr lang="en-US" dirty="0" smtClean="0"/>
              <a:t>But for large N these are small</a:t>
            </a:r>
          </a:p>
          <a:p>
            <a:pPr lvl="1"/>
            <a:endParaRPr lang="en-US" dirty="0"/>
          </a:p>
          <a:p>
            <a:r>
              <a:rPr lang="en-US" dirty="0" smtClean="0"/>
              <a:t>Useful model analytically</a:t>
            </a:r>
          </a:p>
          <a:p>
            <a:r>
              <a:rPr lang="en-US" dirty="0" smtClean="0"/>
              <a:t>But how close to empirical networks is it?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5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generation methods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24000"/>
            <a:ext cx="7569146" cy="4680520"/>
          </a:xfrm>
        </p:spPr>
      </p:pic>
    </p:spTree>
    <p:extLst>
      <p:ext uri="{BB962C8B-B14F-4D97-AF65-F5344CB8AC3E}">
        <p14:creationId xmlns:p14="http://schemas.microsoft.com/office/powerpoint/2010/main" val="34795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little break to play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generation models	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would we generate similar networks to empirical observed networks? </a:t>
            </a:r>
          </a:p>
          <a:p>
            <a:pPr lvl="1"/>
            <a:r>
              <a:rPr lang="en-US" dirty="0" smtClean="0"/>
              <a:t>Statistical networks</a:t>
            </a:r>
          </a:p>
          <a:p>
            <a:pPr lvl="1"/>
            <a:r>
              <a:rPr lang="en-US" dirty="0" smtClean="0"/>
              <a:t>Ensembles properties of these random network </a:t>
            </a:r>
          </a:p>
          <a:p>
            <a:pPr lvl="1"/>
            <a:r>
              <a:rPr lang="en-US" dirty="0" smtClean="0"/>
              <a:t>Convent to study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Erdos-Renyi</a:t>
            </a:r>
            <a:r>
              <a:rPr lang="en-US" dirty="0" smtClean="0"/>
              <a:t> model</a:t>
            </a:r>
          </a:p>
          <a:p>
            <a:pPr lvl="1"/>
            <a:r>
              <a:rPr lang="en-US" dirty="0" smtClean="0"/>
              <a:t>Configuration model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 smtClean="0"/>
              <a:t>2_descriptive.r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07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Tweet sentiment</a:t>
            </a:r>
            <a:endParaRPr lang="en-IE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Weight mentions network by sentiment</a:t>
            </a:r>
            <a:endParaRPr lang="en-IE" dirty="0"/>
          </a:p>
          <a:p>
            <a:r>
              <a:rPr lang="en-IE" dirty="0" smtClean="0"/>
              <a:t>Calculate some nodal statistics</a:t>
            </a:r>
          </a:p>
          <a:p>
            <a:pPr lvl="1"/>
            <a:r>
              <a:rPr lang="en-IE" dirty="0" smtClean="0"/>
              <a:t>Average sentiment out</a:t>
            </a:r>
          </a:p>
          <a:p>
            <a:pPr lvl="1"/>
            <a:r>
              <a:rPr lang="en-IE" dirty="0"/>
              <a:t>Average sentiment </a:t>
            </a:r>
            <a:r>
              <a:rPr lang="en-IE" dirty="0" smtClean="0"/>
              <a:t>in</a:t>
            </a:r>
          </a:p>
          <a:p>
            <a:pPr lvl="2"/>
            <a:r>
              <a:rPr lang="en-IE" dirty="0" smtClean="0"/>
              <a:t>Correlation 0.59</a:t>
            </a:r>
          </a:p>
          <a:p>
            <a:r>
              <a:rPr lang="en-IE" dirty="0" smtClean="0"/>
              <a:t>How could these sentiment scores fail?</a:t>
            </a:r>
          </a:p>
          <a:p>
            <a:pPr lvl="2"/>
            <a:r>
              <a:rPr lang="en-IE" dirty="0" smtClean="0"/>
              <a:t>People may tweet out random nonsense</a:t>
            </a:r>
          </a:p>
          <a:p>
            <a:pPr lvl="2"/>
            <a:r>
              <a:rPr lang="en-IE" dirty="0" err="1" smtClean="0"/>
              <a:t>SentiStrength</a:t>
            </a:r>
            <a:r>
              <a:rPr lang="en-IE" dirty="0" smtClean="0"/>
              <a:t> may be inaccurate</a:t>
            </a:r>
          </a:p>
          <a:p>
            <a:pPr lvl="1"/>
            <a:r>
              <a:rPr lang="en-IE" dirty="0" smtClean="0"/>
              <a:t>Given sentiment distribution &amp; network topology</a:t>
            </a:r>
          </a:p>
          <a:p>
            <a:pPr lvl="2"/>
            <a:r>
              <a:rPr lang="en-IE" dirty="0" smtClean="0"/>
              <a:t>How likely are we to observe</a:t>
            </a:r>
          </a:p>
          <a:p>
            <a:pPr lvl="3"/>
            <a:r>
              <a:rPr lang="en-IE" dirty="0" smtClean="0"/>
              <a:t>Correlation</a:t>
            </a:r>
          </a:p>
          <a:p>
            <a:pPr lvl="3"/>
            <a:r>
              <a:rPr lang="en-IE" dirty="0" smtClean="0"/>
              <a:t>Connectivity between users</a:t>
            </a:r>
            <a:endParaRPr lang="en-IE" dirty="0"/>
          </a:p>
        </p:txBody>
      </p:sp>
      <p:pic>
        <p:nvPicPr>
          <p:cNvPr id="5130" name="Picture 10" descr="C:\Users\Davidjohn\Documents\College\Twitter_sentiment_project\Docs\Presentation\Images\sentiment_inout_d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621048"/>
            <a:ext cx="3079616" cy="307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Davidjohn\Documents\College\Twitter_sentiment_project\Docs\Presentation\Images\sentiment_nodal_a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21"/>
          <a:stretch/>
        </p:blipFill>
        <p:spPr bwMode="auto">
          <a:xfrm>
            <a:off x="5724128" y="827590"/>
            <a:ext cx="3005780" cy="146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C:\Users\Davidjohn\Documents\College\Twitter_sentiment_project\Docs\Presentation\Images\sentiment_nodal_a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0"/>
          <a:stretch/>
        </p:blipFill>
        <p:spPr bwMode="auto">
          <a:xfrm>
            <a:off x="5724128" y="2294467"/>
            <a:ext cx="3005780" cy="16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68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Randomisation tests</a:t>
            </a:r>
            <a:endParaRPr lang="en-IE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574033" cy="4876800"/>
          </a:xfrm>
        </p:spPr>
        <p:txBody>
          <a:bodyPr/>
          <a:lstStyle/>
          <a:p>
            <a:r>
              <a:rPr lang="en-IE" dirty="0" smtClean="0"/>
              <a:t>Correlation between sentiment in and out</a:t>
            </a:r>
          </a:p>
          <a:p>
            <a:pPr lvl="2"/>
            <a:r>
              <a:rPr lang="en-IE" dirty="0" smtClean="0"/>
              <a:t>Hold the network topology constant</a:t>
            </a:r>
          </a:p>
          <a:p>
            <a:pPr lvl="2"/>
            <a:r>
              <a:rPr lang="en-IE" dirty="0" smtClean="0"/>
              <a:t>Draw samples (with replacement)</a:t>
            </a:r>
          </a:p>
          <a:p>
            <a:pPr lvl="2"/>
            <a:r>
              <a:rPr lang="en-IE" dirty="0" smtClean="0"/>
              <a:t>Recalculate the correlation</a:t>
            </a:r>
          </a:p>
          <a:p>
            <a:pPr lvl="3"/>
            <a:r>
              <a:rPr lang="en-IE" dirty="0" smtClean="0"/>
              <a:t>Repeat M times</a:t>
            </a:r>
          </a:p>
          <a:p>
            <a:pPr lvl="2"/>
            <a:r>
              <a:rPr lang="en-IE" dirty="0" smtClean="0"/>
              <a:t>Compare randomised distribution to the observed correlation</a:t>
            </a:r>
          </a:p>
          <a:p>
            <a:pPr lvl="2"/>
            <a:endParaRPr lang="en-IE" dirty="0"/>
          </a:p>
          <a:p>
            <a:r>
              <a:rPr lang="en-IE" dirty="0" smtClean="0"/>
              <a:t>What about the connectivity patterns? </a:t>
            </a:r>
          </a:p>
          <a:p>
            <a:pPr lvl="1"/>
            <a:r>
              <a:rPr lang="en-IE" dirty="0" smtClean="0"/>
              <a:t>(and not forgetting the follower network!)</a:t>
            </a:r>
            <a:endParaRPr lang="en-IE" dirty="0"/>
          </a:p>
        </p:txBody>
      </p:sp>
      <p:pic>
        <p:nvPicPr>
          <p:cNvPr id="8" name="Picture 5" descr="C:\Users\Davidjohn\Documents\College\Twitter_sentiment_project\Docs\Presentation\sentiment_ag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35" y="1052736"/>
            <a:ext cx="213667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50172" y="48958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02572" y="50482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54972" y="52006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07372" y="53530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49175" y="55310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68344" y="53012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40352" y="54452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02976" y="56298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68830" y="55310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24328" y="56705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21230" y="56834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40152" y="3645024"/>
            <a:ext cx="3059832" cy="2722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0" name="Picture 4" descr="C:\Users\Davidjohn\Documents\College\Twitter_sentiment_project\Docs\Presentation\Images\sentiment_diff_alltweetsMention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22" y="3658538"/>
            <a:ext cx="2722790" cy="272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avidjohn\Documents\College\Twitter_sentiment_project\Docs\Presentation\Images\correlation_randomised_bo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03986"/>
            <a:ext cx="3352999" cy="33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7 L -0.01736 -0.26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131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7 L -0.06563 -0.3680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-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7 L -0.14428 -0.325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2" y="-1634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69 L -0.04375 -0.4018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5" y="-20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2222E-6 L -0.07864 -0.5145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-2574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02413 -0.5307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" y="-2655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0.00729 -0.583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2916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-0.0092 -0.7046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352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33333E-6 L 0.08594 -0.6377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8" y="-3189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0.07031 -0.5217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-260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0.10087 -0.5236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2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49" y="2615929"/>
            <a:ext cx="2397247" cy="2397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Sentiment &amp; </a:t>
            </a:r>
            <a:r>
              <a:rPr lang="en-IE" dirty="0" err="1" smtClean="0"/>
              <a:t>Homophily</a:t>
            </a:r>
            <a:r>
              <a:rPr lang="en-IE" dirty="0" smtClean="0"/>
              <a:t>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68096"/>
          </a:xfrm>
        </p:spPr>
        <p:txBody>
          <a:bodyPr/>
          <a:lstStyle/>
          <a:p>
            <a:r>
              <a:rPr lang="en-IE" dirty="0" smtClean="0"/>
              <a:t>Examine connectivity patterns</a:t>
            </a:r>
            <a:endParaRPr lang="en-IE" dirty="0"/>
          </a:p>
        </p:txBody>
      </p:sp>
      <p:pic>
        <p:nvPicPr>
          <p:cNvPr id="5" name="Google Shape;3979;p20" descr="C:\Users\Davidjohn\Documents\College\Twitter_sentiment_project\Docs\Presentation\Images\sentiment_divide_4.png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2518985"/>
            <a:ext cx="3086989" cy="269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274351" y="2368296"/>
            <a:ext cx="3145521" cy="484640"/>
            <a:chOff x="58325" y="2840732"/>
            <a:chExt cx="3145521" cy="4846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67" t="25161" b="18392"/>
            <a:stretch/>
          </p:blipFill>
          <p:spPr>
            <a:xfrm flipH="1" flipV="1">
              <a:off x="58325" y="2840732"/>
              <a:ext cx="3145521" cy="4846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25269" y="292744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smtClean="0"/>
                <a:t>23%</a:t>
              </a:r>
              <a:endParaRPr lang="en-I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53461" y="292744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smtClean="0"/>
                <a:t>6</a:t>
              </a:r>
              <a:r>
                <a:rPr lang="en-IE" dirty="0"/>
                <a:t>2</a:t>
              </a:r>
              <a:r>
                <a:rPr lang="en-IE" dirty="0" smtClean="0"/>
                <a:t>%</a:t>
              </a:r>
              <a:endParaRPr lang="en-IE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64197" y="292744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smtClean="0"/>
                <a:t>15%</a:t>
              </a:r>
              <a:endParaRPr lang="en-IE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1" t="11520"/>
          <a:stretch/>
        </p:blipFill>
        <p:spPr>
          <a:xfrm>
            <a:off x="3419870" y="2852936"/>
            <a:ext cx="2074677" cy="21997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433510"/>
            <a:ext cx="5471230" cy="273561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097047" y="1717756"/>
            <a:ext cx="2092239" cy="1133225"/>
            <a:chOff x="6084168" y="1717756"/>
            <a:chExt cx="2092239" cy="1133225"/>
          </a:xfrm>
        </p:grpSpPr>
        <p:sp>
          <p:nvSpPr>
            <p:cNvPr id="21" name="TextBox 20"/>
            <p:cNvSpPr txBox="1"/>
            <p:nvPr/>
          </p:nvSpPr>
          <p:spPr>
            <a:xfrm>
              <a:off x="6084168" y="1717756"/>
              <a:ext cx="2092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600" dirty="0" smtClean="0"/>
                <a:t>Observed </a:t>
              </a:r>
              <a:r>
                <a:rPr lang="en-IE" sz="1600" dirty="0"/>
                <a:t>f</a:t>
              </a:r>
              <a:r>
                <a:rPr lang="en-IE" sz="1600" dirty="0" smtClean="0"/>
                <a:t>raction of </a:t>
              </a:r>
            </a:p>
            <a:p>
              <a:r>
                <a:rPr lang="en-IE" sz="1600" dirty="0" smtClean="0"/>
                <a:t>P-P links</a:t>
              </a:r>
              <a:endParaRPr lang="en-IE" sz="1600" dirty="0"/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6681574" y="2274917"/>
              <a:ext cx="72008" cy="57606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461072" y="5445224"/>
            <a:ext cx="5623095" cy="768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All connection types </a:t>
            </a:r>
            <a:endParaRPr lang="en-IE" dirty="0"/>
          </a:p>
          <a:p>
            <a:r>
              <a:rPr lang="en-IE" dirty="0"/>
              <a:t>B</a:t>
            </a:r>
            <a:r>
              <a:rPr lang="en-IE" dirty="0" smtClean="0"/>
              <a:t>oth networks</a:t>
            </a:r>
            <a:endParaRPr lang="en-IE" dirty="0"/>
          </a:p>
        </p:txBody>
      </p:sp>
      <p:sp>
        <p:nvSpPr>
          <p:cNvPr id="8" name="Rectangle 7"/>
          <p:cNvSpPr/>
          <p:nvPr/>
        </p:nvSpPr>
        <p:spPr>
          <a:xfrm>
            <a:off x="5955399" y="3212977"/>
            <a:ext cx="3287744" cy="1848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7" name="Group 6"/>
          <p:cNvGrpSpPr/>
          <p:nvPr/>
        </p:nvGrpSpPr>
        <p:grpSpPr>
          <a:xfrm>
            <a:off x="7091650" y="5085505"/>
            <a:ext cx="2112856" cy="1500814"/>
            <a:chOff x="7130287" y="4941489"/>
            <a:chExt cx="2112856" cy="1500814"/>
          </a:xfrm>
        </p:grpSpPr>
        <p:sp>
          <p:nvSpPr>
            <p:cNvPr id="22" name="TextBox 21"/>
            <p:cNvSpPr txBox="1"/>
            <p:nvPr/>
          </p:nvSpPr>
          <p:spPr>
            <a:xfrm>
              <a:off x="7130287" y="5518973"/>
              <a:ext cx="21128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/>
                <a:t>Simulated from </a:t>
              </a:r>
            </a:p>
            <a:p>
              <a:r>
                <a:rPr lang="en-IE" dirty="0"/>
                <a:t>r</a:t>
              </a:r>
              <a:r>
                <a:rPr lang="en-IE" dirty="0" smtClean="0"/>
                <a:t>andomised network labels</a:t>
              </a:r>
              <a:endParaRPr lang="en-IE" dirty="0"/>
            </a:p>
          </p:txBody>
        </p:sp>
        <p:sp>
          <p:nvSpPr>
            <p:cNvPr id="23" name="Down Arrow 22"/>
            <p:cNvSpPr/>
            <p:nvPr/>
          </p:nvSpPr>
          <p:spPr>
            <a:xfrm flipV="1">
              <a:off x="8307594" y="4941489"/>
              <a:ext cx="72008" cy="57606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79896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Randomisation tests</a:t>
            </a:r>
            <a:endParaRPr lang="en-IE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611560" y="5589240"/>
            <a:ext cx="7992888" cy="994736"/>
          </a:xfrm>
        </p:spPr>
        <p:txBody>
          <a:bodyPr>
            <a:normAutofit/>
          </a:bodyPr>
          <a:lstStyle/>
          <a:p>
            <a:r>
              <a:rPr lang="en-IE" sz="1800" dirty="0" smtClean="0"/>
              <a:t>Sentiment: correlation and clustering</a:t>
            </a:r>
          </a:p>
          <a:p>
            <a:pPr lvl="1"/>
            <a:r>
              <a:rPr lang="en-IE" sz="1400" dirty="0" smtClean="0"/>
              <a:t>Proxy for </a:t>
            </a:r>
            <a:r>
              <a:rPr lang="en-IE" sz="1400" dirty="0" err="1" smtClean="0"/>
              <a:t>homophily</a:t>
            </a:r>
            <a:r>
              <a:rPr lang="en-IE" sz="1400" dirty="0" smtClean="0"/>
              <a:t>, but still noisy…</a:t>
            </a:r>
          </a:p>
          <a:p>
            <a:r>
              <a:rPr lang="en-IE" sz="1800" dirty="0" smtClean="0"/>
              <a:t>Can we use this with groups of yes and no voters?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552010" cy="42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98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another little break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did this analysis actually look like…</a:t>
            </a:r>
          </a:p>
          <a:p>
            <a:endParaRPr lang="en-US" dirty="0"/>
          </a:p>
          <a:p>
            <a:r>
              <a:rPr lang="en-US" dirty="0" smtClean="0"/>
              <a:t>3_homophily_sentiment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7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were going to talk about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637112"/>
          </a:xfrm>
        </p:spPr>
        <p:txBody>
          <a:bodyPr>
            <a:normAutofit/>
          </a:bodyPr>
          <a:lstStyle/>
          <a:p>
            <a:r>
              <a:rPr lang="en-IE" dirty="0" smtClean="0"/>
              <a:t>The kind of things I'm interested in</a:t>
            </a:r>
          </a:p>
          <a:p>
            <a:pPr lvl="1"/>
            <a:r>
              <a:rPr lang="en-IE" dirty="0" smtClean="0"/>
              <a:t>Using network science and statistics to answer interesting questions and building tools for social science</a:t>
            </a:r>
            <a:endParaRPr lang="en-IE" dirty="0"/>
          </a:p>
          <a:p>
            <a:pPr lvl="1"/>
            <a:r>
              <a:rPr lang="en-IE" dirty="0" smtClean="0"/>
              <a:t>How people self sort into groups (communities)</a:t>
            </a:r>
          </a:p>
          <a:p>
            <a:pPr lvl="1"/>
            <a:r>
              <a:rPr lang="en-IE" dirty="0" smtClean="0"/>
              <a:t>What this means for the spread of information on networks</a:t>
            </a:r>
          </a:p>
          <a:p>
            <a:pPr lvl="1"/>
            <a:r>
              <a:rPr lang="en-IE" dirty="0" smtClean="0"/>
              <a:t>Collective behaviour</a:t>
            </a:r>
          </a:p>
          <a:p>
            <a:pPr lvl="1"/>
            <a:r>
              <a:rPr lang="en-IE" dirty="0" smtClean="0"/>
              <a:t>Make makes people change their behaviour?</a:t>
            </a:r>
          </a:p>
          <a:p>
            <a:pPr lvl="2"/>
            <a:r>
              <a:rPr lang="en-IE" dirty="0" smtClean="0"/>
              <a:t>We’ll briefly talk on how network are used for this</a:t>
            </a:r>
          </a:p>
          <a:p>
            <a:pPr lvl="1"/>
            <a:r>
              <a:rPr lang="en-IE" dirty="0" smtClean="0"/>
              <a:t>(always coming back to the data)</a:t>
            </a:r>
            <a:endParaRPr lang="en-IE" dirty="0"/>
          </a:p>
          <a:p>
            <a:pPr lvl="1"/>
            <a:endParaRPr lang="en-IE" dirty="0" smtClean="0"/>
          </a:p>
        </p:txBody>
      </p:sp>
      <p:pic>
        <p:nvPicPr>
          <p:cNvPr id="6" name="Picture 19" descr="C:\Users\Davidjohn\Documents\College\Twitter_sentiment_project\Docs\Presentation\Images\follower_network_comp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65438" y="2230523"/>
            <a:ext cx="2337048" cy="2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71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Community detection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sp>
        <p:nvSpPr>
          <p:cNvPr id="25" name="Content Placeholder 4"/>
          <p:cNvSpPr>
            <a:spLocks noGrp="1"/>
          </p:cNvSpPr>
          <p:nvPr>
            <p:ph idx="1"/>
          </p:nvPr>
        </p:nvSpPr>
        <p:spPr>
          <a:xfrm>
            <a:off x="457199" y="1600200"/>
            <a:ext cx="5276803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What is a community?</a:t>
            </a:r>
          </a:p>
          <a:p>
            <a:endParaRPr lang="en-IE" dirty="0"/>
          </a:p>
          <a:p>
            <a:r>
              <a:rPr lang="en-IE" dirty="0" smtClean="0"/>
              <a:t>Types of communities?</a:t>
            </a:r>
          </a:p>
          <a:p>
            <a:pPr lvl="1"/>
            <a:r>
              <a:rPr lang="en-IE" dirty="0" smtClean="0"/>
              <a:t>Political networks?</a:t>
            </a:r>
          </a:p>
          <a:p>
            <a:pPr lvl="1"/>
            <a:r>
              <a:rPr lang="en-IE" dirty="0" smtClean="0"/>
              <a:t>Facebook?</a:t>
            </a:r>
          </a:p>
          <a:p>
            <a:pPr lvl="1"/>
            <a:r>
              <a:rPr lang="en-IE" dirty="0" smtClean="0"/>
              <a:t>Twitter?</a:t>
            </a:r>
            <a:endParaRPr lang="en-IE" dirty="0"/>
          </a:p>
          <a:p>
            <a:endParaRPr lang="en-IE" sz="1800" dirty="0" smtClean="0"/>
          </a:p>
          <a:p>
            <a:r>
              <a:rPr lang="en-IE" dirty="0"/>
              <a:t>How do we find them?</a:t>
            </a:r>
          </a:p>
          <a:p>
            <a:pPr lvl="1"/>
            <a:r>
              <a:rPr lang="en-IE" dirty="0" smtClean="0"/>
              <a:t>Hierarchical </a:t>
            </a:r>
            <a:r>
              <a:rPr lang="en-IE" dirty="0"/>
              <a:t>clustering</a:t>
            </a:r>
          </a:p>
          <a:p>
            <a:pPr lvl="1"/>
            <a:r>
              <a:rPr lang="en-IE" dirty="0" smtClean="0"/>
              <a:t>Modularity</a:t>
            </a:r>
          </a:p>
          <a:p>
            <a:pPr lvl="1"/>
            <a:r>
              <a:rPr lang="en-IE" dirty="0" smtClean="0"/>
              <a:t>Flow </a:t>
            </a:r>
            <a:endParaRPr lang="en-IE" dirty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1" descr="powerpoint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98987" y="1024632"/>
            <a:ext cx="33655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1" descr="powerpoint_files/figure-pptx/unnamed-chunk-5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34002" y="3717032"/>
            <a:ext cx="3095470" cy="24763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IE" sz="4000" kern="12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Hierarchical clustering</a:t>
            </a:r>
            <a:endParaRPr lang="en-IE" sz="40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Similarity based</a:t>
            </a:r>
          </a:p>
          <a:p>
            <a:pPr lvl="1"/>
            <a:r>
              <a:rPr lang="en-US" dirty="0" smtClean="0"/>
              <a:t>Shared average cluster similarity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564904"/>
            <a:ext cx="8572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6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Hierarchical clustering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 application </a:t>
            </a:r>
          </a:p>
          <a:p>
            <a:pPr lvl="1"/>
            <a:r>
              <a:rPr lang="en-US" dirty="0" smtClean="0"/>
              <a:t>Fantasy sports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700808"/>
            <a:ext cx="3610335" cy="4234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52" t="1018"/>
          <a:stretch/>
        </p:blipFill>
        <p:spPr>
          <a:xfrm>
            <a:off x="755576" y="3284984"/>
            <a:ext cx="3329351" cy="17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IE" sz="4000" kern="12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Hierarchical clustering</a:t>
            </a:r>
            <a:endParaRPr lang="en-IE" sz="40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491" y="2924944"/>
            <a:ext cx="5418829" cy="281615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Slightly different network…</a:t>
            </a:r>
            <a:endParaRPr lang="en-GB" dirty="0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924944"/>
            <a:ext cx="5969804" cy="29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8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Hierarchical clustering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40768"/>
          </a:xfrm>
        </p:spPr>
        <p:txBody>
          <a:bodyPr>
            <a:normAutofit/>
          </a:bodyPr>
          <a:lstStyle/>
          <a:p>
            <a:r>
              <a:rPr lang="en-US" dirty="0" smtClean="0"/>
              <a:t>One type of node</a:t>
            </a:r>
          </a:p>
          <a:p>
            <a:r>
              <a:rPr lang="en-US" dirty="0" smtClean="0"/>
              <a:t>Weighted</a:t>
            </a:r>
          </a:p>
          <a:p>
            <a:r>
              <a:rPr lang="en-US" dirty="0"/>
              <a:t>T</a:t>
            </a:r>
            <a:r>
              <a:rPr lang="en-US" dirty="0" smtClean="0"/>
              <a:t>emporal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140968"/>
            <a:ext cx="4893067" cy="25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Hierarchical clustering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0" y="1614196"/>
            <a:ext cx="4878288" cy="487828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78" y="2708920"/>
            <a:ext cx="419214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0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Hierarchical clustering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043608" y="1600779"/>
            <a:ext cx="6428054" cy="4552934"/>
            <a:chOff x="539553" y="1611696"/>
            <a:chExt cx="5929161" cy="43009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9" r="17846"/>
            <a:stretch/>
          </p:blipFill>
          <p:spPr>
            <a:xfrm>
              <a:off x="539553" y="2375466"/>
              <a:ext cx="5157853" cy="35371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24"/>
            <a:stretch/>
          </p:blipFill>
          <p:spPr>
            <a:xfrm>
              <a:off x="5786679" y="1611696"/>
              <a:ext cx="682035" cy="422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9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Hierarchical clustering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44824"/>
            <a:ext cx="6635080" cy="4354362"/>
          </a:xfrm>
        </p:spPr>
      </p:pic>
    </p:spTree>
    <p:extLst>
      <p:ext uri="{BB962C8B-B14F-4D97-AF65-F5344CB8AC3E}">
        <p14:creationId xmlns:p14="http://schemas.microsoft.com/office/powerpoint/2010/main" val="33443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Modularity, briefly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0452" y="1596887"/>
                <a:ext cx="5613716" cy="4880113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‘more density connected internally than externally’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Null model of a random graph to quantify quality of a community:</a:t>
                </a:r>
              </a:p>
              <a:p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lv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Optimizing this is NP-hard! </a:t>
                </a:r>
                <a:endParaRPr lang="ar-A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452" y="1596887"/>
                <a:ext cx="5613716" cy="4880113"/>
              </a:xfrm>
              <a:blipFill>
                <a:blip r:embed="rId2"/>
                <a:stretch>
                  <a:fillRect l="-977" t="-8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5148064" y="1700808"/>
            <a:ext cx="3960440" cy="3888432"/>
            <a:chOff x="1187624" y="2564904"/>
            <a:chExt cx="3312368" cy="34129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564904"/>
              <a:ext cx="1828800" cy="18288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192" y="2564904"/>
              <a:ext cx="1828800" cy="1828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4120480"/>
              <a:ext cx="1828800" cy="18288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192" y="4149080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710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Modularity, briefly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72" y="1845380"/>
            <a:ext cx="6707088" cy="446394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11160"/>
            <a:ext cx="6707088" cy="446394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452" y="1563223"/>
            <a:ext cx="7197892" cy="751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Louvain Algorithm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352838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break to play with R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R and the </a:t>
            </a:r>
            <a:r>
              <a:rPr lang="en-US" dirty="0" err="1" smtClean="0"/>
              <a:t>tidyverse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Interactive demo 1 &amp;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stability, again, briefly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2276872"/>
            <a:ext cx="5076566" cy="355877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28800"/>
            <a:ext cx="7197892" cy="751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Flow based methods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415220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another little break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did this analysis actually look like…</a:t>
            </a:r>
          </a:p>
          <a:p>
            <a:endParaRPr lang="en-US" dirty="0"/>
          </a:p>
          <a:p>
            <a:r>
              <a:rPr lang="en-US" dirty="0" smtClean="0"/>
              <a:t>4_community_dectection.r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97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Community Detection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sp>
        <p:nvSpPr>
          <p:cNvPr id="2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876800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Markov stability on mentions and follower networks</a:t>
            </a:r>
          </a:p>
          <a:p>
            <a:endParaRPr lang="en-IE" dirty="0"/>
          </a:p>
          <a:p>
            <a:r>
              <a:rPr lang="en-IE" dirty="0" smtClean="0"/>
              <a:t>Mentions</a:t>
            </a:r>
          </a:p>
          <a:p>
            <a:pPr lvl="1"/>
            <a:r>
              <a:rPr lang="en-IE" dirty="0" smtClean="0"/>
              <a:t>Partition into 2 communities</a:t>
            </a:r>
            <a:endParaRPr lang="en-IE" dirty="0"/>
          </a:p>
          <a:p>
            <a:r>
              <a:rPr lang="en-IE" dirty="0" smtClean="0"/>
              <a:t>Follower</a:t>
            </a:r>
          </a:p>
          <a:p>
            <a:pPr lvl="1"/>
            <a:r>
              <a:rPr lang="en-IE" dirty="0" smtClean="0"/>
              <a:t>Partition into 6 communities</a:t>
            </a:r>
          </a:p>
          <a:p>
            <a:pPr lvl="1"/>
            <a:endParaRPr lang="en-IE" dirty="0"/>
          </a:p>
          <a:p>
            <a:r>
              <a:rPr lang="en-IE" dirty="0" smtClean="0"/>
              <a:t>How could we combine information from both networks? </a:t>
            </a:r>
          </a:p>
          <a:p>
            <a:pPr lvl="1"/>
            <a:endParaRPr lang="en-IE" dirty="0" smtClean="0"/>
          </a:p>
          <a:p>
            <a:r>
              <a:rPr lang="en-IE" sz="2000" dirty="0" smtClean="0"/>
              <a:t>Like a unique partition that reflects both previous partitions</a:t>
            </a:r>
          </a:p>
          <a:p>
            <a:pPr lvl="1"/>
            <a:r>
              <a:rPr lang="en-IE" sz="1800" dirty="0" smtClean="0"/>
              <a:t>Refine both then cluster back together</a:t>
            </a:r>
            <a:endParaRPr lang="en-IE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361" y="1003330"/>
            <a:ext cx="2909079" cy="2569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645024"/>
            <a:ext cx="3034680" cy="30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8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Finding Yes &amp; No Supporters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84" y="1820356"/>
            <a:ext cx="6441032" cy="4436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84" y="1820356"/>
            <a:ext cx="6438641" cy="4434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10" y="1826982"/>
            <a:ext cx="6449577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Community Detection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sp>
        <p:nvSpPr>
          <p:cNvPr id="2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876800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Markov stability on mentions and follower networks</a:t>
            </a:r>
          </a:p>
          <a:p>
            <a:endParaRPr lang="en-IE" dirty="0"/>
          </a:p>
          <a:p>
            <a:r>
              <a:rPr lang="en-IE" dirty="0" smtClean="0"/>
              <a:t>Mentions</a:t>
            </a:r>
          </a:p>
          <a:p>
            <a:pPr lvl="1"/>
            <a:r>
              <a:rPr lang="en-IE" dirty="0" smtClean="0"/>
              <a:t>Partition into 2 communities</a:t>
            </a:r>
            <a:endParaRPr lang="en-IE" dirty="0"/>
          </a:p>
          <a:p>
            <a:r>
              <a:rPr lang="en-IE" dirty="0" smtClean="0"/>
              <a:t>Follower</a:t>
            </a:r>
          </a:p>
          <a:p>
            <a:pPr lvl="1"/>
            <a:r>
              <a:rPr lang="en-IE" dirty="0" smtClean="0"/>
              <a:t>Partition into 6 communities</a:t>
            </a:r>
          </a:p>
          <a:p>
            <a:pPr lvl="1"/>
            <a:endParaRPr lang="en-IE" dirty="0"/>
          </a:p>
          <a:p>
            <a:r>
              <a:rPr lang="en-IE" dirty="0" smtClean="0"/>
              <a:t>How could we combine information from both networks? </a:t>
            </a:r>
          </a:p>
          <a:p>
            <a:pPr lvl="1"/>
            <a:endParaRPr lang="en-IE" dirty="0" smtClean="0"/>
          </a:p>
          <a:p>
            <a:r>
              <a:rPr lang="en-IE" sz="2000" dirty="0" smtClean="0"/>
              <a:t>Like a unique partition that reflects both previous partitions</a:t>
            </a:r>
          </a:p>
          <a:p>
            <a:pPr lvl="1"/>
            <a:r>
              <a:rPr lang="en-IE" sz="1800" dirty="0" smtClean="0"/>
              <a:t>Refine both then cluster back together</a:t>
            </a:r>
            <a:endParaRPr lang="en-IE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361" y="1003330"/>
            <a:ext cx="2909079" cy="2569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645024"/>
            <a:ext cx="3034680" cy="30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2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Finding Yes &amp; No Supporters 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/>
          </a:p>
        </p:txBody>
      </p:sp>
      <p:sp>
        <p:nvSpPr>
          <p:cNvPr id="5" name="Google Shape;3996;p22"/>
          <p:cNvSpPr txBox="1">
            <a:spLocks/>
          </p:cNvSpPr>
          <p:nvPr/>
        </p:nvSpPr>
        <p:spPr>
          <a:xfrm>
            <a:off x="457200" y="5731015"/>
            <a:ext cx="7992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What does makes up these three groups?</a:t>
            </a:r>
          </a:p>
        </p:txBody>
      </p:sp>
      <p:sp>
        <p:nvSpPr>
          <p:cNvPr id="6" name="Google Shape;3996;p22"/>
          <p:cNvSpPr txBox="1">
            <a:spLocks/>
          </p:cNvSpPr>
          <p:nvPr/>
        </p:nvSpPr>
        <p:spPr>
          <a:xfrm>
            <a:off x="467544" y="1340768"/>
            <a:ext cx="7992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Use sentiment and </a:t>
            </a:r>
            <a:r>
              <a:rPr lang="en-IE" sz="1800" dirty="0"/>
              <a:t>community </a:t>
            </a:r>
            <a:r>
              <a:rPr lang="en-IE" sz="1800" dirty="0" smtClean="0"/>
              <a:t>detection</a:t>
            </a:r>
          </a:p>
        </p:txBody>
      </p:sp>
      <p:pic>
        <p:nvPicPr>
          <p:cNvPr id="7" name="Google Shape;78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36" y="1772816"/>
            <a:ext cx="8733164" cy="4097759"/>
          </a:xfrm>
          <a:prstGeom prst="roundRect">
            <a:avLst>
              <a:gd name="adj" fmla="val 9273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20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Community Detection and Sentiment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226084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What about yes and no voters?</a:t>
            </a:r>
          </a:p>
          <a:p>
            <a:pPr lvl="1"/>
            <a:r>
              <a:rPr lang="en-IE" dirty="0"/>
              <a:t>From each CC select random sample (20%) and </a:t>
            </a:r>
            <a:r>
              <a:rPr lang="en-IE" dirty="0" smtClean="0"/>
              <a:t>classify</a:t>
            </a:r>
            <a:endParaRPr lang="en-IE" dirty="0"/>
          </a:p>
          <a:p>
            <a:pPr lvl="2"/>
            <a:r>
              <a:rPr lang="en-IE" dirty="0" smtClean="0"/>
              <a:t>Hand classify as yes</a:t>
            </a:r>
            <a:r>
              <a:rPr lang="en-IE" dirty="0"/>
              <a:t>, no leaning or unaligned</a:t>
            </a:r>
          </a:p>
          <a:p>
            <a:endParaRPr lang="en-IE" dirty="0" smtClean="0"/>
          </a:p>
          <a:p>
            <a:r>
              <a:rPr lang="en-IE" dirty="0" smtClean="0"/>
              <a:t>How do we classify</a:t>
            </a:r>
          </a:p>
          <a:p>
            <a:pPr lvl="1"/>
            <a:r>
              <a:rPr lang="en-IE" dirty="0" smtClean="0"/>
              <a:t>Look at the tweets the user has sent</a:t>
            </a:r>
          </a:p>
          <a:p>
            <a:pPr lvl="1"/>
            <a:r>
              <a:rPr lang="en-IE" dirty="0" smtClean="0"/>
              <a:t>Profile description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</p:txBody>
      </p:sp>
      <p:pic>
        <p:nvPicPr>
          <p:cNvPr id="8" name="Google Shape;782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3980932"/>
            <a:ext cx="4510375" cy="155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8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019" y="4077513"/>
            <a:ext cx="3523020" cy="264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819;p37"/>
          <p:cNvPicPr preferRelativeResize="0"/>
          <p:nvPr/>
        </p:nvPicPr>
        <p:blipFill rotWithShape="1">
          <a:blip r:embed="rId4">
            <a:alphaModFix/>
          </a:blip>
          <a:srcRect b="1176"/>
          <a:stretch/>
        </p:blipFill>
        <p:spPr>
          <a:xfrm>
            <a:off x="5292080" y="1240739"/>
            <a:ext cx="3070700" cy="2760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71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another little break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did this analysis actually look like…</a:t>
            </a:r>
          </a:p>
          <a:p>
            <a:endParaRPr lang="en-US" dirty="0"/>
          </a:p>
          <a:p>
            <a:r>
              <a:rPr lang="en-US" dirty="0"/>
              <a:t>5</a:t>
            </a:r>
            <a:r>
              <a:rPr lang="en-US" smtClean="0"/>
              <a:t>_community_aggregation.r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77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little note on measuring performance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98" y="3573016"/>
            <a:ext cx="6884204" cy="2304256"/>
          </a:xfrm>
        </p:spPr>
      </p:pic>
      <p:sp>
        <p:nvSpPr>
          <p:cNvPr id="5" name="Google Shape;3996;p22"/>
          <p:cNvSpPr txBox="1">
            <a:spLocks/>
          </p:cNvSpPr>
          <p:nvPr/>
        </p:nvSpPr>
        <p:spPr>
          <a:xfrm>
            <a:off x="467544" y="1267881"/>
            <a:ext cx="79929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How do we measure our ability to find yes &amp; no support?</a:t>
            </a:r>
          </a:p>
          <a:p>
            <a:pPr lvl="0">
              <a:spcBef>
                <a:spcPts val="360"/>
              </a:spcBef>
              <a:buSzPts val="1530"/>
            </a:pPr>
            <a:endParaRPr lang="en-IE" sz="1800" dirty="0"/>
          </a:p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Should really think about the best way to validate your model (a fair test)</a:t>
            </a:r>
          </a:p>
          <a:p>
            <a:pPr lvl="1">
              <a:spcBef>
                <a:spcPts val="360"/>
              </a:spcBef>
              <a:buSzPts val="1530"/>
            </a:pPr>
            <a:r>
              <a:rPr lang="en-IE" sz="1400" dirty="0"/>
              <a:t>Sometimes qualitative </a:t>
            </a:r>
            <a:r>
              <a:rPr lang="en-IE" sz="1400" dirty="0" smtClean="0"/>
              <a:t>measures (fits) are good</a:t>
            </a:r>
          </a:p>
          <a:p>
            <a:pPr lvl="1">
              <a:spcBef>
                <a:spcPts val="360"/>
              </a:spcBef>
              <a:buSzPts val="1530"/>
            </a:pPr>
            <a:r>
              <a:rPr lang="en-IE" sz="1400" dirty="0" smtClean="0"/>
              <a:t>Sometimes you a number, </a:t>
            </a:r>
            <a:r>
              <a:rPr lang="en-IE" sz="1400" dirty="0"/>
              <a:t>a quantitative </a:t>
            </a:r>
            <a:r>
              <a:rPr lang="en-IE" sz="1400" dirty="0" smtClean="0"/>
              <a:t>measure</a:t>
            </a:r>
          </a:p>
          <a:p>
            <a:pPr lvl="1">
              <a:spcBef>
                <a:spcPts val="360"/>
              </a:spcBef>
              <a:buSzPts val="1530"/>
            </a:pPr>
            <a:r>
              <a:rPr lang="en-IE" sz="1400" dirty="0" smtClean="0"/>
              <a:t>There is a lot to choose from!</a:t>
            </a:r>
          </a:p>
        </p:txBody>
      </p:sp>
      <p:sp>
        <p:nvSpPr>
          <p:cNvPr id="7" name="Google Shape;3996;p22"/>
          <p:cNvSpPr txBox="1">
            <a:spLocks/>
          </p:cNvSpPr>
          <p:nvPr/>
        </p:nvSpPr>
        <p:spPr>
          <a:xfrm>
            <a:off x="467544" y="5877272"/>
            <a:ext cx="7992900" cy="72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Other options…</a:t>
            </a:r>
            <a:endParaRPr lang="en-IE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059832" y="4707111"/>
            <a:ext cx="396044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212232" y="5373216"/>
            <a:ext cx="488816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95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Finding Yes &amp; No Supporters 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/>
          </a:p>
        </p:txBody>
      </p:sp>
      <p:sp>
        <p:nvSpPr>
          <p:cNvPr id="7" name="Google Shape;3996;p22"/>
          <p:cNvSpPr txBox="1">
            <a:spLocks/>
          </p:cNvSpPr>
          <p:nvPr/>
        </p:nvSpPr>
        <p:spPr>
          <a:xfrm>
            <a:off x="619944" y="1493168"/>
            <a:ext cx="7992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Can do this in our case (or at least didn’t do this in our case)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988840"/>
            <a:ext cx="5331591" cy="46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1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98976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mbria Math" panose="02040503050406030204" pitchFamily="18" charset="0"/>
              </a:rPr>
              <a:t>What is a network?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</a:rPr>
              <a:t>Social networks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</a:rPr>
              <a:t>Biological networks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</a:rPr>
              <a:t>Financial network </a:t>
            </a:r>
          </a:p>
          <a:p>
            <a:endParaRPr lang="en-US" dirty="0" smtClean="0">
              <a:latin typeface="Cambria Math" panose="02040503050406030204" pitchFamily="18" charset="0"/>
            </a:endParaRPr>
          </a:p>
          <a:p>
            <a:endParaRPr lang="en-GB" dirty="0"/>
          </a:p>
          <a:p>
            <a:pPr marL="274320" lvl="1" indent="0">
              <a:buNone/>
            </a:pPr>
            <a:endParaRPr lang="en-US" i="1" dirty="0" smtClean="0">
              <a:latin typeface="Cambria Math" panose="02040503050406030204" pitchFamily="18" charset="0"/>
            </a:endParaRPr>
          </a:p>
        </p:txBody>
      </p:sp>
      <p:pic>
        <p:nvPicPr>
          <p:cNvPr id="7" name="Picture 19" descr="C:\Users\Davidjohn\Documents\College\Twitter_sentiment_project\Docs\Presentation\Images\follower_network_comp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1928" y="358956"/>
            <a:ext cx="2917056" cy="291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12" y="3429000"/>
            <a:ext cx="4032448" cy="29992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006181"/>
            <a:ext cx="3442821" cy="1536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581128"/>
            <a:ext cx="2909496" cy="20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Finding Yes &amp; No Supporters 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/>
          </a:p>
        </p:txBody>
      </p:sp>
      <p:sp>
        <p:nvSpPr>
          <p:cNvPr id="7" name="Google Shape;3996;p22"/>
          <p:cNvSpPr txBox="1">
            <a:spLocks/>
          </p:cNvSpPr>
          <p:nvPr/>
        </p:nvSpPr>
        <p:spPr>
          <a:xfrm>
            <a:off x="619944" y="1493168"/>
            <a:ext cx="7992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/>
              <a:t>Can do this in our case (or at least didn’t do this in our case)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1990568"/>
            <a:ext cx="7020272" cy="445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7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Finding Yes &amp; No Supporters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768080" cy="3768080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05" y="2498343"/>
            <a:ext cx="2893120" cy="211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another little break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the community detection with this one…</a:t>
            </a:r>
          </a:p>
          <a:p>
            <a:endParaRPr lang="en-US" dirty="0"/>
          </a:p>
          <a:p>
            <a:r>
              <a:rPr lang="en-US" dirty="0" smtClean="0"/>
              <a:t>6_community_</a:t>
            </a:r>
            <a:r>
              <a:rPr lang="en-US" dirty="0"/>
              <a:t> </a:t>
            </a:r>
            <a:r>
              <a:rPr lang="en-US" dirty="0" err="1" smtClean="0"/>
              <a:t>detection_acc.R</a:t>
            </a:r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56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Community Detection and Sentiment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226084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What about yes and no voters?</a:t>
            </a:r>
          </a:p>
          <a:p>
            <a:pPr lvl="1"/>
            <a:r>
              <a:rPr lang="en-IE" dirty="0"/>
              <a:t>From each CC select random sample (20%) and </a:t>
            </a:r>
            <a:r>
              <a:rPr lang="en-IE" dirty="0" smtClean="0"/>
              <a:t>classify</a:t>
            </a:r>
            <a:endParaRPr lang="en-IE" dirty="0"/>
          </a:p>
          <a:p>
            <a:pPr lvl="2"/>
            <a:r>
              <a:rPr lang="en-IE" dirty="0" smtClean="0"/>
              <a:t>Hand classify as yes</a:t>
            </a:r>
            <a:r>
              <a:rPr lang="en-IE" dirty="0"/>
              <a:t>, no leaning or unaligned</a:t>
            </a:r>
          </a:p>
          <a:p>
            <a:endParaRPr lang="en-IE" dirty="0" smtClean="0"/>
          </a:p>
          <a:p>
            <a:r>
              <a:rPr lang="en-IE" dirty="0" smtClean="0"/>
              <a:t>How do we classify</a:t>
            </a:r>
          </a:p>
          <a:p>
            <a:pPr lvl="1"/>
            <a:r>
              <a:rPr lang="en-IE" dirty="0" smtClean="0"/>
              <a:t>Look at the tweets the user has sent</a:t>
            </a:r>
          </a:p>
          <a:p>
            <a:pPr lvl="1"/>
            <a:r>
              <a:rPr lang="en-IE" dirty="0" smtClean="0"/>
              <a:t>Profile description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</p:txBody>
      </p:sp>
      <p:pic>
        <p:nvPicPr>
          <p:cNvPr id="5" name="Picture 4" descr="C:\Users\Davidjohn\Documents\College\Twitter_sentiment_project\Docs\Presentation\FinalPart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962" y="1484784"/>
            <a:ext cx="2344293" cy="231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71901" y="5316617"/>
            <a:ext cx="5122912" cy="132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000" dirty="0" smtClean="0"/>
              <a:t>Redefine CC’s</a:t>
            </a:r>
          </a:p>
          <a:p>
            <a:pPr lvl="1"/>
            <a:r>
              <a:rPr lang="en-IE" sz="1800" dirty="0" smtClean="0"/>
              <a:t>Accuracy 89%</a:t>
            </a:r>
          </a:p>
          <a:p>
            <a:pPr lvl="1"/>
            <a:r>
              <a:rPr lang="en-IE" sz="1800" dirty="0" smtClean="0"/>
              <a:t>Balanced Accuracy 81%</a:t>
            </a:r>
          </a:p>
          <a:p>
            <a:pPr lvl="1"/>
            <a:endParaRPr lang="en-IE" sz="1800" dirty="0"/>
          </a:p>
          <a:p>
            <a:r>
              <a:rPr lang="en-IE" sz="2200" dirty="0" smtClean="0"/>
              <a:t>How do these groups interact?</a:t>
            </a:r>
          </a:p>
        </p:txBody>
      </p:sp>
      <p:pic>
        <p:nvPicPr>
          <p:cNvPr id="14339" name="Picture 3" descr="C:\Users\Davidjohn\Documents\College\Twitter_sentiment_project\Docs\Presentation\Images\FinalPartition_labe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2" y="4005064"/>
            <a:ext cx="2427111" cy="221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782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383" y="3757658"/>
            <a:ext cx="4510375" cy="1558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10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Activity between community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84784"/>
          </a:xfrm>
        </p:spPr>
        <p:txBody>
          <a:bodyPr/>
          <a:lstStyle/>
          <a:p>
            <a:pPr lvl="2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12776"/>
            <a:ext cx="7626265" cy="53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8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Activity between community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84784"/>
          </a:xfrm>
        </p:spPr>
        <p:txBody>
          <a:bodyPr/>
          <a:lstStyle/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566273"/>
            <a:ext cx="7004644" cy="2888400"/>
          </a:xfrm>
          <a:prstGeom prst="rect">
            <a:avLst/>
          </a:prstGeom>
        </p:spPr>
      </p:pic>
      <p:pic>
        <p:nvPicPr>
          <p:cNvPr id="6" name="Picture 5" descr="C:\Users\Davidjohn\Documents\College\Twitter_sentiment_project\Docs\Presentation\Images\TypeofComBetweenCCORepl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581128"/>
            <a:ext cx="2340179" cy="201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Davidjohn\Documents\College\Twitter_sentiment_project\Docs\Presentation\Images\TypeofComBetweenCCOrigin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54" y="4581128"/>
            <a:ext cx="2376264" cy="20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Davidjohn\Documents\College\Twitter_sentiment_project\Docs\Presentation\Images\TypeofComBetweenCCRetwe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18" y="4530085"/>
            <a:ext cx="2458598" cy="211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4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Activity between community clusters</a:t>
            </a:r>
            <a:endParaRPr lang="en-US" dirty="0"/>
          </a:p>
        </p:txBody>
      </p:sp>
      <p:pic>
        <p:nvPicPr>
          <p:cNvPr id="4" name="Google Shape;7829;p3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8" y="1628800"/>
            <a:ext cx="8521871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4941168"/>
            <a:ext cx="8229600" cy="4876800"/>
          </a:xfrm>
        </p:spPr>
        <p:txBody>
          <a:bodyPr/>
          <a:lstStyle/>
          <a:p>
            <a:r>
              <a:rPr lang="en-US" dirty="0" smtClean="0"/>
              <a:t>Any thought? </a:t>
            </a:r>
          </a:p>
          <a:p>
            <a:pPr lvl="1"/>
            <a:r>
              <a:rPr lang="en-US" dirty="0" smtClean="0"/>
              <a:t>How would you extend this work?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5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692696"/>
            <a:ext cx="7848600" cy="1567185"/>
          </a:xfrm>
        </p:spPr>
        <p:txBody>
          <a:bodyPr/>
          <a:lstStyle/>
          <a:p>
            <a:r>
              <a:rPr lang="en-IE" sz="4000" dirty="0" smtClean="0"/>
              <a:t>Cross Community Cascade diffusion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68" y="2564904"/>
            <a:ext cx="5805840" cy="2160240"/>
          </a:xfrm>
        </p:spPr>
        <p:txBody>
          <a:bodyPr>
            <a:normAutofit lnSpcReduction="10000"/>
          </a:bodyPr>
          <a:lstStyle/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 </a:t>
            </a:r>
          </a:p>
          <a:p>
            <a:endParaRPr lang="en-IE" dirty="0" smtClean="0"/>
          </a:p>
          <a:p>
            <a:r>
              <a:rPr lang="en-IE" dirty="0" smtClean="0"/>
              <a:t> osullivan@maths.ox.ac.uk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2780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12000"/>
                <a:ext cx="4978896" cy="4876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How to represent a 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contains the set of nodes</a:t>
                </a:r>
                <a:r>
                  <a:rPr lang="en-GB" dirty="0" smtClean="0"/>
                  <a:t>: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.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dirty="0"/>
                  <a:t> forms a pair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E" dirty="0" smtClean="0"/>
              </a:p>
              <a:p>
                <a:pPr lvl="0"/>
                <a:endParaRPr lang="en-GB" dirty="0" smtClean="0"/>
              </a:p>
              <a:p>
                <a:pPr lvl="0"/>
                <a:r>
                  <a:rPr lang="en-GB" dirty="0" smtClean="0"/>
                  <a:t>Adjacency </a:t>
                </a:r>
                <a:r>
                  <a:rPr lang="en-GB" dirty="0"/>
                  <a:t>matrix (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GB" dirty="0" smtClean="0"/>
                  <a:t>): </a:t>
                </a:r>
              </a:p>
              <a:p>
                <a:pPr lvl="1"/>
                <a:r>
                  <a:rPr lang="en-GB" dirty="0" smtClean="0"/>
                  <a:t>an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matrix whose elements are given </a:t>
                </a:r>
                <a:r>
                  <a:rPr lang="en-GB" dirty="0" smtClean="0"/>
                  <a:t>by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}∈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}∉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pPr marL="274320" lvl="1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12000"/>
                <a:ext cx="4978896" cy="4876800"/>
              </a:xfrm>
              <a:blipFill>
                <a:blip r:embed="rId2"/>
                <a:stretch>
                  <a:fillRect l="-1102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9" descr="C:\Users\Davidjohn\Documents\College\Twitter_sentiment_project\Docs\Presentation\Images\follower_network_comp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1928" y="370756"/>
            <a:ext cx="2917056" cy="291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044281"/>
            <a:ext cx="3442821" cy="1536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581128"/>
            <a:ext cx="2909496" cy="20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5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29760"/>
            <a:ext cx="7920880" cy="5509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9552" y="1401768"/>
            <a:ext cx="38164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499992" y="1472315"/>
            <a:ext cx="38164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1560" y="3150086"/>
            <a:ext cx="39322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528208" y="3311986"/>
            <a:ext cx="39322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67768" y="4994629"/>
            <a:ext cx="39322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484416" y="4888979"/>
            <a:ext cx="39322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50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29760"/>
            <a:ext cx="7920880" cy="55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5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28055</TotalTime>
  <Words>1634</Words>
  <Application>Microsoft Office PowerPoint</Application>
  <PresentationFormat>On-screen Show (4:3)</PresentationFormat>
  <Paragraphs>442</Paragraphs>
  <Slides>67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Cambria Math</vt:lpstr>
      <vt:lpstr>Clarity</vt:lpstr>
      <vt:lpstr>Case studies in networks</vt:lpstr>
      <vt:lpstr>What were going to talk about</vt:lpstr>
      <vt:lpstr>What were going to talk about</vt:lpstr>
      <vt:lpstr>What were going to talk about</vt:lpstr>
      <vt:lpstr>A little break to play with R </vt:lpstr>
      <vt:lpstr>Basics of network theory</vt:lpstr>
      <vt:lpstr>Basics of network theory</vt:lpstr>
      <vt:lpstr>Basics of network theory</vt:lpstr>
      <vt:lpstr>Basics of network theory</vt:lpstr>
      <vt:lpstr>Basics of network theory</vt:lpstr>
      <vt:lpstr>Basics of network theory</vt:lpstr>
      <vt:lpstr>Basics of network theory</vt:lpstr>
      <vt:lpstr>Basics of network theory</vt:lpstr>
      <vt:lpstr>A little break to play with R</vt:lpstr>
      <vt:lpstr>Irish Marriage Referendum Data </vt:lpstr>
      <vt:lpstr>Irish Marriage Referendum Data </vt:lpstr>
      <vt:lpstr>Irish Marriage Referendum Data</vt:lpstr>
      <vt:lpstr>Irish Marriage Referendum Data </vt:lpstr>
      <vt:lpstr>Data collection</vt:lpstr>
      <vt:lpstr>Homophily, what is it?</vt:lpstr>
      <vt:lpstr>Homophily, what is it?</vt:lpstr>
      <vt:lpstr>Homophily, what is it?</vt:lpstr>
      <vt:lpstr>Homophily, what is it?</vt:lpstr>
      <vt:lpstr>Homophily, what is it?</vt:lpstr>
      <vt:lpstr>Homophily, what is it?</vt:lpstr>
      <vt:lpstr>Homophily, what is it?</vt:lpstr>
      <vt:lpstr>Tweet Sentiment</vt:lpstr>
      <vt:lpstr>Tweet Sentiment</vt:lpstr>
      <vt:lpstr>Network creation</vt:lpstr>
      <vt:lpstr>Network creation</vt:lpstr>
      <vt:lpstr>Network generation models </vt:lpstr>
      <vt:lpstr>Network generation models </vt:lpstr>
      <vt:lpstr>Network generation methods</vt:lpstr>
      <vt:lpstr>Another little break to play with R</vt:lpstr>
      <vt:lpstr>Tweet sentiment</vt:lpstr>
      <vt:lpstr>Randomisation tests</vt:lpstr>
      <vt:lpstr>Sentiment &amp; Homophily </vt:lpstr>
      <vt:lpstr>Randomisation tests</vt:lpstr>
      <vt:lpstr>Again, another little break with R</vt:lpstr>
      <vt:lpstr>Community detection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Modularity, briefly</vt:lpstr>
      <vt:lpstr>Modularity, briefly</vt:lpstr>
      <vt:lpstr>Markov stability, again, briefly</vt:lpstr>
      <vt:lpstr>Again, another little break with R</vt:lpstr>
      <vt:lpstr>Community Detection</vt:lpstr>
      <vt:lpstr>Finding Yes &amp; No Supporters </vt:lpstr>
      <vt:lpstr>Community Detection</vt:lpstr>
      <vt:lpstr>Finding Yes &amp; No Supporters </vt:lpstr>
      <vt:lpstr>Community Detection and Sentiment</vt:lpstr>
      <vt:lpstr>Again, another little break with R</vt:lpstr>
      <vt:lpstr>A little note on measuring performance</vt:lpstr>
      <vt:lpstr>Finding Yes &amp; No Supporters </vt:lpstr>
      <vt:lpstr>Finding Yes &amp; No Supporters </vt:lpstr>
      <vt:lpstr>Finding Yes &amp; No Supporters </vt:lpstr>
      <vt:lpstr>Again, another little break with R</vt:lpstr>
      <vt:lpstr>Community Detection and Sentiment</vt:lpstr>
      <vt:lpstr>Activity between community clusters</vt:lpstr>
      <vt:lpstr>Activity between community clusters</vt:lpstr>
      <vt:lpstr>Activity between community clusters</vt:lpstr>
      <vt:lpstr>Cross Community Cascade diffusion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Marriage referendum data</dc:title>
  <dc:creator>David john O'Sullivan</dc:creator>
  <cp:lastModifiedBy>David john O'Sullivan</cp:lastModifiedBy>
  <cp:revision>332</cp:revision>
  <cp:lastPrinted>2016-11-25T17:20:20Z</cp:lastPrinted>
  <dcterms:created xsi:type="dcterms:W3CDTF">2016-02-15T10:46:05Z</dcterms:created>
  <dcterms:modified xsi:type="dcterms:W3CDTF">2019-11-26T22:31:34Z</dcterms:modified>
</cp:coreProperties>
</file>